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21"/>
    <p:restoredTop sz="85182"/>
  </p:normalViewPr>
  <p:slideViewPr>
    <p:cSldViewPr snapToGrid="0" snapToObjects="1">
      <p:cViewPr varScale="1">
        <p:scale>
          <a:sx n="92" d="100"/>
          <a:sy n="92" d="100"/>
        </p:scale>
        <p:origin x="888" y="16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57BF791-D2EA-E54B-BB46-1B595440E75C}" type="doc">
      <dgm:prSet loTypeId="urn:microsoft.com/office/officeart/2005/8/layout/process5" loCatId="" qsTypeId="urn:microsoft.com/office/officeart/2005/8/quickstyle/simple1" qsCatId="simple" csTypeId="urn:microsoft.com/office/officeart/2005/8/colors/accent1_2" csCatId="accent1" phldr="1"/>
      <dgm:spPr/>
      <dgm:t>
        <a:bodyPr/>
        <a:lstStyle/>
        <a:p>
          <a:endParaRPr lang="en-US"/>
        </a:p>
      </dgm:t>
    </dgm:pt>
    <dgm:pt modelId="{C1C2E804-15E0-D649-8B03-75AF5CCFB578}">
      <dgm:prSet phldrT="[Text]"/>
      <dgm:spPr/>
      <dgm:t>
        <a:bodyPr/>
        <a:lstStyle/>
        <a:p>
          <a:r>
            <a:rPr lang="en-US" b="0" i="0" dirty="0"/>
            <a:t>Generating a NumPy array from the "Class" column within the dataset.</a:t>
          </a:r>
          <a:endParaRPr lang="en-US" dirty="0"/>
        </a:p>
      </dgm:t>
    </dgm:pt>
    <dgm:pt modelId="{4E572C93-096D-884A-A4FB-CBB6C0133E24}" type="parTrans" cxnId="{B69462CB-44EC-4047-AF48-9C1A3FE659DB}">
      <dgm:prSet/>
      <dgm:spPr/>
      <dgm:t>
        <a:bodyPr/>
        <a:lstStyle/>
        <a:p>
          <a:endParaRPr lang="en-US"/>
        </a:p>
      </dgm:t>
    </dgm:pt>
    <dgm:pt modelId="{3AA8629B-02B3-FC4F-984B-299DC651F0FD}" type="sibTrans" cxnId="{B69462CB-44EC-4047-AF48-9C1A3FE659DB}">
      <dgm:prSet/>
      <dgm:spPr/>
      <dgm:t>
        <a:bodyPr/>
        <a:lstStyle/>
        <a:p>
          <a:endParaRPr lang="en-US"/>
        </a:p>
      </dgm:t>
    </dgm:pt>
    <dgm:pt modelId="{5A58067C-1D01-5745-95E1-66F4AA4189EA}">
      <dgm:prSet phldrT="[Text]"/>
      <dgm:spPr/>
      <dgm:t>
        <a:bodyPr/>
        <a:lstStyle/>
        <a:p>
          <a:r>
            <a:rPr lang="en-US" b="0" i="0"/>
            <a:t>Standardizing the data using the StandardScaler, both fitting and transforming it.</a:t>
          </a:r>
          <a:endParaRPr lang="en-US" dirty="0"/>
        </a:p>
      </dgm:t>
    </dgm:pt>
    <dgm:pt modelId="{86CA1D98-7989-A74C-BAF8-F64BA821E5A1}" type="parTrans" cxnId="{0D0B4704-1D25-A84E-895A-5DDBF757A47A}">
      <dgm:prSet/>
      <dgm:spPr/>
      <dgm:t>
        <a:bodyPr/>
        <a:lstStyle/>
        <a:p>
          <a:endParaRPr lang="en-US"/>
        </a:p>
      </dgm:t>
    </dgm:pt>
    <dgm:pt modelId="{8B99B9F7-EB94-5445-BCDD-157841AC3C1D}" type="sibTrans" cxnId="{0D0B4704-1D25-A84E-895A-5DDBF757A47A}">
      <dgm:prSet/>
      <dgm:spPr/>
      <dgm:t>
        <a:bodyPr/>
        <a:lstStyle/>
        <a:p>
          <a:endParaRPr lang="en-US"/>
        </a:p>
      </dgm:t>
    </dgm:pt>
    <dgm:pt modelId="{54BCD694-AD8C-974F-8678-0030242B598C}">
      <dgm:prSet phldrT="[Text]"/>
      <dgm:spPr/>
      <dgm:t>
        <a:bodyPr/>
        <a:lstStyle/>
        <a:p>
          <a:r>
            <a:rPr lang="en-US" b="0" i="0" dirty="0"/>
            <a:t>Dividing the data into training and testing sets via the </a:t>
          </a:r>
          <a:r>
            <a:rPr lang="en-US" b="0" i="0" dirty="0" err="1"/>
            <a:t>train_test_split</a:t>
          </a:r>
          <a:r>
            <a:rPr lang="en-US" b="0" i="0" dirty="0"/>
            <a:t> function.</a:t>
          </a:r>
          <a:endParaRPr lang="en-US" dirty="0"/>
        </a:p>
      </dgm:t>
    </dgm:pt>
    <dgm:pt modelId="{D20AE6BC-4600-4140-AD21-803AD9275787}" type="parTrans" cxnId="{E9B5C711-2050-9140-9E4E-63251E3E21D4}">
      <dgm:prSet/>
      <dgm:spPr/>
      <dgm:t>
        <a:bodyPr/>
        <a:lstStyle/>
        <a:p>
          <a:endParaRPr lang="en-US"/>
        </a:p>
      </dgm:t>
    </dgm:pt>
    <dgm:pt modelId="{059FDB7D-4EEF-F74F-B2AA-539004A28AAD}" type="sibTrans" cxnId="{E9B5C711-2050-9140-9E4E-63251E3E21D4}">
      <dgm:prSet/>
      <dgm:spPr/>
      <dgm:t>
        <a:bodyPr/>
        <a:lstStyle/>
        <a:p>
          <a:endParaRPr lang="en-US"/>
        </a:p>
      </dgm:t>
    </dgm:pt>
    <dgm:pt modelId="{50D376A4-E2D1-E347-8526-83F64515A00B}">
      <dgm:prSet phldrT="[Text]" phldr="1"/>
      <dgm:spPr/>
      <dgm:t>
        <a:bodyPr/>
        <a:lstStyle/>
        <a:p>
          <a:endParaRPr lang="en-US" dirty="0"/>
        </a:p>
      </dgm:t>
    </dgm:pt>
    <dgm:pt modelId="{0827AA49-9CFA-8144-8294-138AAC71D334}" type="parTrans" cxnId="{DFCA5FDA-C909-8B4B-BE2C-31B49C51D5D3}">
      <dgm:prSet/>
      <dgm:spPr/>
      <dgm:t>
        <a:bodyPr/>
        <a:lstStyle/>
        <a:p>
          <a:endParaRPr lang="en-US"/>
        </a:p>
      </dgm:t>
    </dgm:pt>
    <dgm:pt modelId="{326A8A9A-3B3F-5042-B279-320164C71F38}" type="sibTrans" cxnId="{DFCA5FDA-C909-8B4B-BE2C-31B49C51D5D3}">
      <dgm:prSet/>
      <dgm:spPr/>
      <dgm:t>
        <a:bodyPr/>
        <a:lstStyle/>
        <a:p>
          <a:endParaRPr lang="en-US"/>
        </a:p>
      </dgm:t>
    </dgm:pt>
    <dgm:pt modelId="{CA552D65-A31D-E243-9403-E0C6E327566C}">
      <dgm:prSet phldrT="[Text]"/>
      <dgm:spPr/>
      <dgm:t>
        <a:bodyPr/>
        <a:lstStyle/>
        <a:p>
          <a:r>
            <a:rPr lang="en-US" b="0" i="0" dirty="0"/>
            <a:t>Applying </a:t>
          </a:r>
          <a:r>
            <a:rPr lang="en-US" b="0" i="0" dirty="0" err="1"/>
            <a:t>GridSearchCV</a:t>
          </a:r>
          <a:r>
            <a:rPr lang="en-US" b="0" i="0" dirty="0"/>
            <a:t> to models such as Logistic Regression, Support Vector Machine (SVM), Decision Tree, and K-Nearest Neighbors (KNN).</a:t>
          </a:r>
          <a:endParaRPr lang="en-US" dirty="0"/>
        </a:p>
      </dgm:t>
    </dgm:pt>
    <dgm:pt modelId="{D2AC41A8-7551-C24A-B8C0-4DD269CB22EE}" type="parTrans" cxnId="{AC6AEEE1-AF51-824E-88D9-85A08FC22840}">
      <dgm:prSet/>
      <dgm:spPr/>
      <dgm:t>
        <a:bodyPr/>
        <a:lstStyle/>
        <a:p>
          <a:endParaRPr lang="en-US"/>
        </a:p>
      </dgm:t>
    </dgm:pt>
    <dgm:pt modelId="{8C24AD01-D37F-0E49-8137-B58EDE52312D}" type="sibTrans" cxnId="{AC6AEEE1-AF51-824E-88D9-85A08FC22840}">
      <dgm:prSet/>
      <dgm:spPr/>
      <dgm:t>
        <a:bodyPr/>
        <a:lstStyle/>
        <a:p>
          <a:endParaRPr lang="en-US"/>
        </a:p>
      </dgm:t>
    </dgm:pt>
    <dgm:pt modelId="{1C4D350A-6C6E-C045-85A4-CAE926252CD2}">
      <dgm:prSet phldrT="[Text]"/>
      <dgm:spPr/>
      <dgm:t>
        <a:bodyPr/>
        <a:lstStyle/>
        <a:p>
          <a:r>
            <a:rPr lang="en-US" b="0" i="0" dirty="0"/>
            <a:t>Evaluating the accuracy of each model on the test data using the .score() method.</a:t>
          </a:r>
          <a:endParaRPr lang="en-US" dirty="0"/>
        </a:p>
      </dgm:t>
    </dgm:pt>
    <dgm:pt modelId="{FF76A27F-221A-7B46-ACFD-2E969C3566B1}" type="parTrans" cxnId="{706DBC7B-027E-3B42-8C9A-1E00536F40EA}">
      <dgm:prSet/>
      <dgm:spPr/>
      <dgm:t>
        <a:bodyPr/>
        <a:lstStyle/>
        <a:p>
          <a:endParaRPr lang="en-US"/>
        </a:p>
      </dgm:t>
    </dgm:pt>
    <dgm:pt modelId="{F60A31B2-5677-B84D-ADD6-ABA9B4F57BCB}" type="sibTrans" cxnId="{706DBC7B-027E-3B42-8C9A-1E00536F40EA}">
      <dgm:prSet/>
      <dgm:spPr/>
      <dgm:t>
        <a:bodyPr/>
        <a:lstStyle/>
        <a:p>
          <a:endParaRPr lang="en-US"/>
        </a:p>
      </dgm:t>
    </dgm:pt>
    <dgm:pt modelId="{8D1CEE01-1B4E-AA4D-AA59-CF522A4C87EF}">
      <dgm:prSet/>
      <dgm:spPr/>
      <dgm:t>
        <a:bodyPr/>
        <a:lstStyle/>
        <a:p>
          <a:r>
            <a:rPr lang="en-US" b="0" i="0"/>
            <a:t>Establishing a GridSearchCV object with cross-validation (cv) set to 10 for the purpose of discovering the best parameters.</a:t>
          </a:r>
          <a:endParaRPr lang="en-US"/>
        </a:p>
      </dgm:t>
    </dgm:pt>
    <dgm:pt modelId="{23252BFE-744F-F048-815C-C18E6EB222A5}" type="parTrans" cxnId="{28CA33CE-E9D9-E343-812E-253D72CE97FD}">
      <dgm:prSet/>
      <dgm:spPr/>
      <dgm:t>
        <a:bodyPr/>
        <a:lstStyle/>
        <a:p>
          <a:endParaRPr lang="en-US"/>
        </a:p>
      </dgm:t>
    </dgm:pt>
    <dgm:pt modelId="{4E7E7FCA-1C50-D143-89CF-45913A0A421D}" type="sibTrans" cxnId="{28CA33CE-E9D9-E343-812E-253D72CE97FD}">
      <dgm:prSet/>
      <dgm:spPr/>
      <dgm:t>
        <a:bodyPr/>
        <a:lstStyle/>
        <a:p>
          <a:endParaRPr lang="en-US"/>
        </a:p>
      </dgm:t>
    </dgm:pt>
    <dgm:pt modelId="{78977326-B011-3E49-8445-A26869D06FA7}">
      <dgm:prSet phldrT="[Text]"/>
      <dgm:spPr/>
      <dgm:t>
        <a:bodyPr/>
        <a:lstStyle/>
        <a:p>
          <a:r>
            <a:rPr lang="en-US" b="0" i="0" dirty="0"/>
            <a:t>Analyzing the confusion matrix for each model.</a:t>
          </a:r>
          <a:endParaRPr lang="en-US" dirty="0"/>
        </a:p>
      </dgm:t>
    </dgm:pt>
    <dgm:pt modelId="{872713D8-955B-654A-BBB1-9805CB3BDF0F}" type="parTrans" cxnId="{EB8D8FCE-02FB-584D-945D-F758D61592D6}">
      <dgm:prSet/>
      <dgm:spPr/>
      <dgm:t>
        <a:bodyPr/>
        <a:lstStyle/>
        <a:p>
          <a:endParaRPr lang="en-US"/>
        </a:p>
      </dgm:t>
    </dgm:pt>
    <dgm:pt modelId="{F5A29647-967E-4444-B50A-E12A8A189144}" type="sibTrans" cxnId="{EB8D8FCE-02FB-584D-945D-F758D61592D6}">
      <dgm:prSet/>
      <dgm:spPr/>
      <dgm:t>
        <a:bodyPr/>
        <a:lstStyle/>
        <a:p>
          <a:endParaRPr lang="en-US"/>
        </a:p>
      </dgm:t>
    </dgm:pt>
    <dgm:pt modelId="{4D7B73AB-B585-614B-A7CA-B041F455D5D3}">
      <dgm:prSet phldrT="[Text]"/>
      <dgm:spPr/>
      <dgm:t>
        <a:bodyPr/>
        <a:lstStyle/>
        <a:p>
          <a:r>
            <a:rPr lang="en-US" b="0" i="0" dirty="0"/>
            <a:t>Determining the best-performing method by examining metrics like the Jaccard score and F1 score.</a:t>
          </a:r>
          <a:endParaRPr lang="en-US" dirty="0"/>
        </a:p>
      </dgm:t>
    </dgm:pt>
    <dgm:pt modelId="{F06FAE6A-B7DC-744F-BBAF-D16D7B473FEB}" type="parTrans" cxnId="{5C7C1BD7-9FE6-B44D-AAAC-E76D1B38B246}">
      <dgm:prSet/>
      <dgm:spPr/>
      <dgm:t>
        <a:bodyPr/>
        <a:lstStyle/>
        <a:p>
          <a:endParaRPr lang="en-US"/>
        </a:p>
      </dgm:t>
    </dgm:pt>
    <dgm:pt modelId="{2FF321F5-7C7A-BB4C-9721-7753C72716B0}" type="sibTrans" cxnId="{5C7C1BD7-9FE6-B44D-AAAC-E76D1B38B246}">
      <dgm:prSet/>
      <dgm:spPr/>
      <dgm:t>
        <a:bodyPr/>
        <a:lstStyle/>
        <a:p>
          <a:endParaRPr lang="en-US"/>
        </a:p>
      </dgm:t>
    </dgm:pt>
    <dgm:pt modelId="{8DA4E763-7BB6-0340-A3BE-0D1A251CCE91}" type="pres">
      <dgm:prSet presAssocID="{757BF791-D2EA-E54B-BB46-1B595440E75C}" presName="diagram" presStyleCnt="0">
        <dgm:presLayoutVars>
          <dgm:dir/>
          <dgm:resizeHandles val="exact"/>
        </dgm:presLayoutVars>
      </dgm:prSet>
      <dgm:spPr/>
    </dgm:pt>
    <dgm:pt modelId="{167138EC-EDCC-FB4D-BC4B-EE7AAC1DEB12}" type="pres">
      <dgm:prSet presAssocID="{C1C2E804-15E0-D649-8B03-75AF5CCFB578}" presName="node" presStyleLbl="node1" presStyleIdx="0" presStyleCnt="9">
        <dgm:presLayoutVars>
          <dgm:bulletEnabled val="1"/>
        </dgm:presLayoutVars>
      </dgm:prSet>
      <dgm:spPr/>
    </dgm:pt>
    <dgm:pt modelId="{22A707B5-2F23-F641-BD84-144DD6173A39}" type="pres">
      <dgm:prSet presAssocID="{3AA8629B-02B3-FC4F-984B-299DC651F0FD}" presName="sibTrans" presStyleLbl="sibTrans2D1" presStyleIdx="0" presStyleCnt="8"/>
      <dgm:spPr/>
    </dgm:pt>
    <dgm:pt modelId="{9F566EB0-5B9F-A24E-AA78-FDDBC0E04203}" type="pres">
      <dgm:prSet presAssocID="{3AA8629B-02B3-FC4F-984B-299DC651F0FD}" presName="connectorText" presStyleLbl="sibTrans2D1" presStyleIdx="0" presStyleCnt="8"/>
      <dgm:spPr/>
    </dgm:pt>
    <dgm:pt modelId="{B2D660B5-168D-4C46-9F96-54ABF4772482}" type="pres">
      <dgm:prSet presAssocID="{5A58067C-1D01-5745-95E1-66F4AA4189EA}" presName="node" presStyleLbl="node1" presStyleIdx="1" presStyleCnt="9">
        <dgm:presLayoutVars>
          <dgm:bulletEnabled val="1"/>
        </dgm:presLayoutVars>
      </dgm:prSet>
      <dgm:spPr/>
    </dgm:pt>
    <dgm:pt modelId="{FE876214-9954-8345-ABF3-D7019627998B}" type="pres">
      <dgm:prSet presAssocID="{8B99B9F7-EB94-5445-BCDD-157841AC3C1D}" presName="sibTrans" presStyleLbl="sibTrans2D1" presStyleIdx="1" presStyleCnt="8"/>
      <dgm:spPr/>
    </dgm:pt>
    <dgm:pt modelId="{A54C9D6E-F853-324D-BDB3-2FB7F309BB40}" type="pres">
      <dgm:prSet presAssocID="{8B99B9F7-EB94-5445-BCDD-157841AC3C1D}" presName="connectorText" presStyleLbl="sibTrans2D1" presStyleIdx="1" presStyleCnt="8"/>
      <dgm:spPr/>
    </dgm:pt>
    <dgm:pt modelId="{0E3D579D-4812-964E-AA2D-AA9C2C752EEA}" type="pres">
      <dgm:prSet presAssocID="{54BCD694-AD8C-974F-8678-0030242B598C}" presName="node" presStyleLbl="node1" presStyleIdx="2" presStyleCnt="9">
        <dgm:presLayoutVars>
          <dgm:bulletEnabled val="1"/>
        </dgm:presLayoutVars>
      </dgm:prSet>
      <dgm:spPr/>
    </dgm:pt>
    <dgm:pt modelId="{97CE77A2-9200-3C44-9414-C476DBB6EE60}" type="pres">
      <dgm:prSet presAssocID="{059FDB7D-4EEF-F74F-B2AA-539004A28AAD}" presName="sibTrans" presStyleLbl="sibTrans2D1" presStyleIdx="2" presStyleCnt="8"/>
      <dgm:spPr/>
    </dgm:pt>
    <dgm:pt modelId="{07F9EA8F-35FC-AF4A-9614-DE3427C22AA5}" type="pres">
      <dgm:prSet presAssocID="{059FDB7D-4EEF-F74F-B2AA-539004A28AAD}" presName="connectorText" presStyleLbl="sibTrans2D1" presStyleIdx="2" presStyleCnt="8"/>
      <dgm:spPr/>
    </dgm:pt>
    <dgm:pt modelId="{ED3FD881-AF61-A04A-87E9-67F99174228D}" type="pres">
      <dgm:prSet presAssocID="{50D376A4-E2D1-E347-8526-83F64515A00B}" presName="node" presStyleLbl="node1" presStyleIdx="3" presStyleCnt="9">
        <dgm:presLayoutVars>
          <dgm:bulletEnabled val="1"/>
        </dgm:presLayoutVars>
      </dgm:prSet>
      <dgm:spPr/>
    </dgm:pt>
    <dgm:pt modelId="{60713B5F-D1E4-9642-95DB-7CBA5C075954}" type="pres">
      <dgm:prSet presAssocID="{326A8A9A-3B3F-5042-B279-320164C71F38}" presName="sibTrans" presStyleLbl="sibTrans2D1" presStyleIdx="3" presStyleCnt="8"/>
      <dgm:spPr/>
    </dgm:pt>
    <dgm:pt modelId="{CB011F75-12D5-4640-BD29-C6F4275352CE}" type="pres">
      <dgm:prSet presAssocID="{326A8A9A-3B3F-5042-B279-320164C71F38}" presName="connectorText" presStyleLbl="sibTrans2D1" presStyleIdx="3" presStyleCnt="8"/>
      <dgm:spPr/>
    </dgm:pt>
    <dgm:pt modelId="{77C6319A-B2C4-864E-BEB9-0CEEFF34C92B}" type="pres">
      <dgm:prSet presAssocID="{8D1CEE01-1B4E-AA4D-AA59-CF522A4C87EF}" presName="node" presStyleLbl="node1" presStyleIdx="4" presStyleCnt="9">
        <dgm:presLayoutVars>
          <dgm:bulletEnabled val="1"/>
        </dgm:presLayoutVars>
      </dgm:prSet>
      <dgm:spPr/>
    </dgm:pt>
    <dgm:pt modelId="{1DCD72C1-FEE6-4C4D-91E0-31308AD0C084}" type="pres">
      <dgm:prSet presAssocID="{4E7E7FCA-1C50-D143-89CF-45913A0A421D}" presName="sibTrans" presStyleLbl="sibTrans2D1" presStyleIdx="4" presStyleCnt="8"/>
      <dgm:spPr/>
    </dgm:pt>
    <dgm:pt modelId="{82D333BC-31D9-7945-952C-E633BDD14385}" type="pres">
      <dgm:prSet presAssocID="{4E7E7FCA-1C50-D143-89CF-45913A0A421D}" presName="connectorText" presStyleLbl="sibTrans2D1" presStyleIdx="4" presStyleCnt="8"/>
      <dgm:spPr/>
    </dgm:pt>
    <dgm:pt modelId="{CE1C6F0C-DC03-124F-AEDF-F6627285E78D}" type="pres">
      <dgm:prSet presAssocID="{CA552D65-A31D-E243-9403-E0C6E327566C}" presName="node" presStyleLbl="node1" presStyleIdx="5" presStyleCnt="9">
        <dgm:presLayoutVars>
          <dgm:bulletEnabled val="1"/>
        </dgm:presLayoutVars>
      </dgm:prSet>
      <dgm:spPr/>
    </dgm:pt>
    <dgm:pt modelId="{296E5DA2-1F3C-644E-B62D-540F024C3DA3}" type="pres">
      <dgm:prSet presAssocID="{8C24AD01-D37F-0E49-8137-B58EDE52312D}" presName="sibTrans" presStyleLbl="sibTrans2D1" presStyleIdx="5" presStyleCnt="8"/>
      <dgm:spPr/>
    </dgm:pt>
    <dgm:pt modelId="{882A1219-783E-464E-9A6F-D5CB43DCFA39}" type="pres">
      <dgm:prSet presAssocID="{8C24AD01-D37F-0E49-8137-B58EDE52312D}" presName="connectorText" presStyleLbl="sibTrans2D1" presStyleIdx="5" presStyleCnt="8"/>
      <dgm:spPr/>
    </dgm:pt>
    <dgm:pt modelId="{FD6DD129-EF42-164E-9108-08755C4D2C5C}" type="pres">
      <dgm:prSet presAssocID="{1C4D350A-6C6E-C045-85A4-CAE926252CD2}" presName="node" presStyleLbl="node1" presStyleIdx="6" presStyleCnt="9">
        <dgm:presLayoutVars>
          <dgm:bulletEnabled val="1"/>
        </dgm:presLayoutVars>
      </dgm:prSet>
      <dgm:spPr/>
    </dgm:pt>
    <dgm:pt modelId="{A7BA0992-21FF-F649-8B0C-AE65997AC5BE}" type="pres">
      <dgm:prSet presAssocID="{F60A31B2-5677-B84D-ADD6-ABA9B4F57BCB}" presName="sibTrans" presStyleLbl="sibTrans2D1" presStyleIdx="6" presStyleCnt="8"/>
      <dgm:spPr/>
    </dgm:pt>
    <dgm:pt modelId="{C6A2851D-DEDC-1148-9C84-ADB4600669CC}" type="pres">
      <dgm:prSet presAssocID="{F60A31B2-5677-B84D-ADD6-ABA9B4F57BCB}" presName="connectorText" presStyleLbl="sibTrans2D1" presStyleIdx="6" presStyleCnt="8"/>
      <dgm:spPr/>
    </dgm:pt>
    <dgm:pt modelId="{A040BC1B-0584-AE49-8EBA-216AFEFF983D}" type="pres">
      <dgm:prSet presAssocID="{78977326-B011-3E49-8445-A26869D06FA7}" presName="node" presStyleLbl="node1" presStyleIdx="7" presStyleCnt="9">
        <dgm:presLayoutVars>
          <dgm:bulletEnabled val="1"/>
        </dgm:presLayoutVars>
      </dgm:prSet>
      <dgm:spPr/>
    </dgm:pt>
    <dgm:pt modelId="{53108C15-D70F-C348-B29D-3338039F96A1}" type="pres">
      <dgm:prSet presAssocID="{F5A29647-967E-4444-B50A-E12A8A189144}" presName="sibTrans" presStyleLbl="sibTrans2D1" presStyleIdx="7" presStyleCnt="8"/>
      <dgm:spPr/>
    </dgm:pt>
    <dgm:pt modelId="{3B6FD77D-373F-8B42-8511-AC164AFF2CF1}" type="pres">
      <dgm:prSet presAssocID="{F5A29647-967E-4444-B50A-E12A8A189144}" presName="connectorText" presStyleLbl="sibTrans2D1" presStyleIdx="7" presStyleCnt="8"/>
      <dgm:spPr/>
    </dgm:pt>
    <dgm:pt modelId="{BF26FF5E-F425-514C-B676-A9D23AF0BE3A}" type="pres">
      <dgm:prSet presAssocID="{4D7B73AB-B585-614B-A7CA-B041F455D5D3}" presName="node" presStyleLbl="node1" presStyleIdx="8" presStyleCnt="9">
        <dgm:presLayoutVars>
          <dgm:bulletEnabled val="1"/>
        </dgm:presLayoutVars>
      </dgm:prSet>
      <dgm:spPr/>
    </dgm:pt>
  </dgm:ptLst>
  <dgm:cxnLst>
    <dgm:cxn modelId="{0D0B4704-1D25-A84E-895A-5DDBF757A47A}" srcId="{757BF791-D2EA-E54B-BB46-1B595440E75C}" destId="{5A58067C-1D01-5745-95E1-66F4AA4189EA}" srcOrd="1" destOrd="0" parTransId="{86CA1D98-7989-A74C-BAF8-F64BA821E5A1}" sibTransId="{8B99B9F7-EB94-5445-BCDD-157841AC3C1D}"/>
    <dgm:cxn modelId="{9FD48104-0179-6142-BE6C-0A32D5EA6B73}" type="presOf" srcId="{C1C2E804-15E0-D649-8B03-75AF5CCFB578}" destId="{167138EC-EDCC-FB4D-BC4B-EE7AAC1DEB12}" srcOrd="0" destOrd="0" presId="urn:microsoft.com/office/officeart/2005/8/layout/process5"/>
    <dgm:cxn modelId="{E9B5C711-2050-9140-9E4E-63251E3E21D4}" srcId="{757BF791-D2EA-E54B-BB46-1B595440E75C}" destId="{54BCD694-AD8C-974F-8678-0030242B598C}" srcOrd="2" destOrd="0" parTransId="{D20AE6BC-4600-4140-AD21-803AD9275787}" sibTransId="{059FDB7D-4EEF-F74F-B2AA-539004A28AAD}"/>
    <dgm:cxn modelId="{E0A67A1A-ACA3-EE4D-AC06-EE38F5C34B0A}" type="presOf" srcId="{4D7B73AB-B585-614B-A7CA-B041F455D5D3}" destId="{BF26FF5E-F425-514C-B676-A9D23AF0BE3A}" srcOrd="0" destOrd="0" presId="urn:microsoft.com/office/officeart/2005/8/layout/process5"/>
    <dgm:cxn modelId="{DA2E8F1B-ED81-354F-9F82-D523FF01D43E}" type="presOf" srcId="{CA552D65-A31D-E243-9403-E0C6E327566C}" destId="{CE1C6F0C-DC03-124F-AEDF-F6627285E78D}" srcOrd="0" destOrd="0" presId="urn:microsoft.com/office/officeart/2005/8/layout/process5"/>
    <dgm:cxn modelId="{1170862A-0C7F-F74A-80FA-C526EE52DEBA}" type="presOf" srcId="{F60A31B2-5677-B84D-ADD6-ABA9B4F57BCB}" destId="{A7BA0992-21FF-F649-8B0C-AE65997AC5BE}" srcOrd="0" destOrd="0" presId="urn:microsoft.com/office/officeart/2005/8/layout/process5"/>
    <dgm:cxn modelId="{E20D102C-F2F0-5F48-8D34-8881B23014CB}" type="presOf" srcId="{5A58067C-1D01-5745-95E1-66F4AA4189EA}" destId="{B2D660B5-168D-4C46-9F96-54ABF4772482}" srcOrd="0" destOrd="0" presId="urn:microsoft.com/office/officeart/2005/8/layout/process5"/>
    <dgm:cxn modelId="{C3F45B2C-17F0-0E45-9101-8C3BD74AB715}" type="presOf" srcId="{8B99B9F7-EB94-5445-BCDD-157841AC3C1D}" destId="{A54C9D6E-F853-324D-BDB3-2FB7F309BB40}" srcOrd="1" destOrd="0" presId="urn:microsoft.com/office/officeart/2005/8/layout/process5"/>
    <dgm:cxn modelId="{0F074355-D551-0C42-BE87-4DF20836E0E0}" type="presOf" srcId="{78977326-B011-3E49-8445-A26869D06FA7}" destId="{A040BC1B-0584-AE49-8EBA-216AFEFF983D}" srcOrd="0" destOrd="0" presId="urn:microsoft.com/office/officeart/2005/8/layout/process5"/>
    <dgm:cxn modelId="{5B36745A-B830-D94E-8DCF-69CE7B1978E4}" type="presOf" srcId="{F60A31B2-5677-B84D-ADD6-ABA9B4F57BCB}" destId="{C6A2851D-DEDC-1148-9C84-ADB4600669CC}" srcOrd="1" destOrd="0" presId="urn:microsoft.com/office/officeart/2005/8/layout/process5"/>
    <dgm:cxn modelId="{B5E2F25B-6CE6-8540-9A5B-27E47791CCC7}" type="presOf" srcId="{326A8A9A-3B3F-5042-B279-320164C71F38}" destId="{60713B5F-D1E4-9642-95DB-7CBA5C075954}" srcOrd="0" destOrd="0" presId="urn:microsoft.com/office/officeart/2005/8/layout/process5"/>
    <dgm:cxn modelId="{94FD3F5F-332D-414C-AE35-F0A8D5AFC800}" type="presOf" srcId="{8D1CEE01-1B4E-AA4D-AA59-CF522A4C87EF}" destId="{77C6319A-B2C4-864E-BEB9-0CEEFF34C92B}" srcOrd="0" destOrd="0" presId="urn:microsoft.com/office/officeart/2005/8/layout/process5"/>
    <dgm:cxn modelId="{B6C8A263-9D21-DF49-8700-9D34993B1AAC}" type="presOf" srcId="{8B99B9F7-EB94-5445-BCDD-157841AC3C1D}" destId="{FE876214-9954-8345-ABF3-D7019627998B}" srcOrd="0" destOrd="0" presId="urn:microsoft.com/office/officeart/2005/8/layout/process5"/>
    <dgm:cxn modelId="{706DBC7B-027E-3B42-8C9A-1E00536F40EA}" srcId="{757BF791-D2EA-E54B-BB46-1B595440E75C}" destId="{1C4D350A-6C6E-C045-85A4-CAE926252CD2}" srcOrd="6" destOrd="0" parTransId="{FF76A27F-221A-7B46-ACFD-2E969C3566B1}" sibTransId="{F60A31B2-5677-B84D-ADD6-ABA9B4F57BCB}"/>
    <dgm:cxn modelId="{7D1ED87C-E300-034F-8A0C-44E26FC87F75}" type="presOf" srcId="{8C24AD01-D37F-0E49-8137-B58EDE52312D}" destId="{296E5DA2-1F3C-644E-B62D-540F024C3DA3}" srcOrd="0" destOrd="0" presId="urn:microsoft.com/office/officeart/2005/8/layout/process5"/>
    <dgm:cxn modelId="{4923DE8B-34E1-BF4C-89F7-0E772A64482C}" type="presOf" srcId="{326A8A9A-3B3F-5042-B279-320164C71F38}" destId="{CB011F75-12D5-4640-BD29-C6F4275352CE}" srcOrd="1" destOrd="0" presId="urn:microsoft.com/office/officeart/2005/8/layout/process5"/>
    <dgm:cxn modelId="{2C7A4E96-ED45-4142-852D-FFEAD2DE192F}" type="presOf" srcId="{F5A29647-967E-4444-B50A-E12A8A189144}" destId="{53108C15-D70F-C348-B29D-3338039F96A1}" srcOrd="0" destOrd="0" presId="urn:microsoft.com/office/officeart/2005/8/layout/process5"/>
    <dgm:cxn modelId="{399023AD-7BCE-C24B-BD0C-D27CC3838FE0}" type="presOf" srcId="{3AA8629B-02B3-FC4F-984B-299DC651F0FD}" destId="{9F566EB0-5B9F-A24E-AA78-FDDBC0E04203}" srcOrd="1" destOrd="0" presId="urn:microsoft.com/office/officeart/2005/8/layout/process5"/>
    <dgm:cxn modelId="{5BBEFBB7-8229-264C-9B6B-8AEE5EFCFD38}" type="presOf" srcId="{8C24AD01-D37F-0E49-8137-B58EDE52312D}" destId="{882A1219-783E-464E-9A6F-D5CB43DCFA39}" srcOrd="1" destOrd="0" presId="urn:microsoft.com/office/officeart/2005/8/layout/process5"/>
    <dgm:cxn modelId="{A38C36BD-994B-4C49-9D6B-1F8B2E0D00CD}" type="presOf" srcId="{3AA8629B-02B3-FC4F-984B-299DC651F0FD}" destId="{22A707B5-2F23-F641-BD84-144DD6173A39}" srcOrd="0" destOrd="0" presId="urn:microsoft.com/office/officeart/2005/8/layout/process5"/>
    <dgm:cxn modelId="{9733C3C8-E6CE-D747-BE54-8FBD7AC6A40A}" type="presOf" srcId="{50D376A4-E2D1-E347-8526-83F64515A00B}" destId="{ED3FD881-AF61-A04A-87E9-67F99174228D}" srcOrd="0" destOrd="0" presId="urn:microsoft.com/office/officeart/2005/8/layout/process5"/>
    <dgm:cxn modelId="{B69462CB-44EC-4047-AF48-9C1A3FE659DB}" srcId="{757BF791-D2EA-E54B-BB46-1B595440E75C}" destId="{C1C2E804-15E0-D649-8B03-75AF5CCFB578}" srcOrd="0" destOrd="0" parTransId="{4E572C93-096D-884A-A4FB-CBB6C0133E24}" sibTransId="{3AA8629B-02B3-FC4F-984B-299DC651F0FD}"/>
    <dgm:cxn modelId="{28CA33CE-E9D9-E343-812E-253D72CE97FD}" srcId="{757BF791-D2EA-E54B-BB46-1B595440E75C}" destId="{8D1CEE01-1B4E-AA4D-AA59-CF522A4C87EF}" srcOrd="4" destOrd="0" parTransId="{23252BFE-744F-F048-815C-C18E6EB222A5}" sibTransId="{4E7E7FCA-1C50-D143-89CF-45913A0A421D}"/>
    <dgm:cxn modelId="{EB8D8FCE-02FB-584D-945D-F758D61592D6}" srcId="{757BF791-D2EA-E54B-BB46-1B595440E75C}" destId="{78977326-B011-3E49-8445-A26869D06FA7}" srcOrd="7" destOrd="0" parTransId="{872713D8-955B-654A-BBB1-9805CB3BDF0F}" sibTransId="{F5A29647-967E-4444-B50A-E12A8A189144}"/>
    <dgm:cxn modelId="{4A6EE5D3-5256-5743-ACAF-125F4737E011}" type="presOf" srcId="{059FDB7D-4EEF-F74F-B2AA-539004A28AAD}" destId="{97CE77A2-9200-3C44-9414-C476DBB6EE60}" srcOrd="0" destOrd="0" presId="urn:microsoft.com/office/officeart/2005/8/layout/process5"/>
    <dgm:cxn modelId="{5C7C1BD7-9FE6-B44D-AAAC-E76D1B38B246}" srcId="{757BF791-D2EA-E54B-BB46-1B595440E75C}" destId="{4D7B73AB-B585-614B-A7CA-B041F455D5D3}" srcOrd="8" destOrd="0" parTransId="{F06FAE6A-B7DC-744F-BBAF-D16D7B473FEB}" sibTransId="{2FF321F5-7C7A-BB4C-9721-7753C72716B0}"/>
    <dgm:cxn modelId="{DFCA5FDA-C909-8B4B-BE2C-31B49C51D5D3}" srcId="{757BF791-D2EA-E54B-BB46-1B595440E75C}" destId="{50D376A4-E2D1-E347-8526-83F64515A00B}" srcOrd="3" destOrd="0" parTransId="{0827AA49-9CFA-8144-8294-138AAC71D334}" sibTransId="{326A8A9A-3B3F-5042-B279-320164C71F38}"/>
    <dgm:cxn modelId="{AC6AEEE1-AF51-824E-88D9-85A08FC22840}" srcId="{757BF791-D2EA-E54B-BB46-1B595440E75C}" destId="{CA552D65-A31D-E243-9403-E0C6E327566C}" srcOrd="5" destOrd="0" parTransId="{D2AC41A8-7551-C24A-B8C0-4DD269CB22EE}" sibTransId="{8C24AD01-D37F-0E49-8137-B58EDE52312D}"/>
    <dgm:cxn modelId="{A65924E9-A8A0-AB46-B172-79F81FDFD4CD}" type="presOf" srcId="{4E7E7FCA-1C50-D143-89CF-45913A0A421D}" destId="{1DCD72C1-FEE6-4C4D-91E0-31308AD0C084}" srcOrd="0" destOrd="0" presId="urn:microsoft.com/office/officeart/2005/8/layout/process5"/>
    <dgm:cxn modelId="{6E7826EC-E745-5D4B-8305-E5039895AD6E}" type="presOf" srcId="{F5A29647-967E-4444-B50A-E12A8A189144}" destId="{3B6FD77D-373F-8B42-8511-AC164AFF2CF1}" srcOrd="1" destOrd="0" presId="urn:microsoft.com/office/officeart/2005/8/layout/process5"/>
    <dgm:cxn modelId="{35CFB0EF-1DC9-A34C-8091-1932AAD55FD3}" type="presOf" srcId="{757BF791-D2EA-E54B-BB46-1B595440E75C}" destId="{8DA4E763-7BB6-0340-A3BE-0D1A251CCE91}" srcOrd="0" destOrd="0" presId="urn:microsoft.com/office/officeart/2005/8/layout/process5"/>
    <dgm:cxn modelId="{FC1452F1-8421-F040-8F3C-E436D287C804}" type="presOf" srcId="{54BCD694-AD8C-974F-8678-0030242B598C}" destId="{0E3D579D-4812-964E-AA2D-AA9C2C752EEA}" srcOrd="0" destOrd="0" presId="urn:microsoft.com/office/officeart/2005/8/layout/process5"/>
    <dgm:cxn modelId="{010400F3-61E5-0C45-9FC5-AC57920E4DFC}" type="presOf" srcId="{4E7E7FCA-1C50-D143-89CF-45913A0A421D}" destId="{82D333BC-31D9-7945-952C-E633BDD14385}" srcOrd="1" destOrd="0" presId="urn:microsoft.com/office/officeart/2005/8/layout/process5"/>
    <dgm:cxn modelId="{EEC709F3-F8CB-8D4C-8904-C861FE09D208}" type="presOf" srcId="{1C4D350A-6C6E-C045-85A4-CAE926252CD2}" destId="{FD6DD129-EF42-164E-9108-08755C4D2C5C}" srcOrd="0" destOrd="0" presId="urn:microsoft.com/office/officeart/2005/8/layout/process5"/>
    <dgm:cxn modelId="{5A6D85F9-007D-4841-9E13-6806C4285406}" type="presOf" srcId="{059FDB7D-4EEF-F74F-B2AA-539004A28AAD}" destId="{07F9EA8F-35FC-AF4A-9614-DE3427C22AA5}" srcOrd="1" destOrd="0" presId="urn:microsoft.com/office/officeart/2005/8/layout/process5"/>
    <dgm:cxn modelId="{2C0DEFEA-2202-DC49-878D-10B3AB65F7C2}" type="presParOf" srcId="{8DA4E763-7BB6-0340-A3BE-0D1A251CCE91}" destId="{167138EC-EDCC-FB4D-BC4B-EE7AAC1DEB12}" srcOrd="0" destOrd="0" presId="urn:microsoft.com/office/officeart/2005/8/layout/process5"/>
    <dgm:cxn modelId="{A0EE8FC5-52DE-9E43-806E-DD0232F4EEC2}" type="presParOf" srcId="{8DA4E763-7BB6-0340-A3BE-0D1A251CCE91}" destId="{22A707B5-2F23-F641-BD84-144DD6173A39}" srcOrd="1" destOrd="0" presId="urn:microsoft.com/office/officeart/2005/8/layout/process5"/>
    <dgm:cxn modelId="{275B26B5-4FA9-5447-B8CD-A6B8E111CF48}" type="presParOf" srcId="{22A707B5-2F23-F641-BD84-144DD6173A39}" destId="{9F566EB0-5B9F-A24E-AA78-FDDBC0E04203}" srcOrd="0" destOrd="0" presId="urn:microsoft.com/office/officeart/2005/8/layout/process5"/>
    <dgm:cxn modelId="{CF9BF67D-3315-BB43-93B6-9625F1078DB1}" type="presParOf" srcId="{8DA4E763-7BB6-0340-A3BE-0D1A251CCE91}" destId="{B2D660B5-168D-4C46-9F96-54ABF4772482}" srcOrd="2" destOrd="0" presId="urn:microsoft.com/office/officeart/2005/8/layout/process5"/>
    <dgm:cxn modelId="{71368C7F-25DA-D941-9D75-A7DFD5AC35FB}" type="presParOf" srcId="{8DA4E763-7BB6-0340-A3BE-0D1A251CCE91}" destId="{FE876214-9954-8345-ABF3-D7019627998B}" srcOrd="3" destOrd="0" presId="urn:microsoft.com/office/officeart/2005/8/layout/process5"/>
    <dgm:cxn modelId="{55195E9C-A0CD-7C44-AF7C-8A6393C80C45}" type="presParOf" srcId="{FE876214-9954-8345-ABF3-D7019627998B}" destId="{A54C9D6E-F853-324D-BDB3-2FB7F309BB40}" srcOrd="0" destOrd="0" presId="urn:microsoft.com/office/officeart/2005/8/layout/process5"/>
    <dgm:cxn modelId="{D4DF60AA-44CC-A54E-8DFE-DC98DC97E858}" type="presParOf" srcId="{8DA4E763-7BB6-0340-A3BE-0D1A251CCE91}" destId="{0E3D579D-4812-964E-AA2D-AA9C2C752EEA}" srcOrd="4" destOrd="0" presId="urn:microsoft.com/office/officeart/2005/8/layout/process5"/>
    <dgm:cxn modelId="{239AA6AB-C65B-E844-B67C-100B9161A4EE}" type="presParOf" srcId="{8DA4E763-7BB6-0340-A3BE-0D1A251CCE91}" destId="{97CE77A2-9200-3C44-9414-C476DBB6EE60}" srcOrd="5" destOrd="0" presId="urn:microsoft.com/office/officeart/2005/8/layout/process5"/>
    <dgm:cxn modelId="{15FE3A42-F08B-E447-BCB4-BA7FC00220C1}" type="presParOf" srcId="{97CE77A2-9200-3C44-9414-C476DBB6EE60}" destId="{07F9EA8F-35FC-AF4A-9614-DE3427C22AA5}" srcOrd="0" destOrd="0" presId="urn:microsoft.com/office/officeart/2005/8/layout/process5"/>
    <dgm:cxn modelId="{56F79CB4-15BD-6744-A7E9-E619692E3EC7}" type="presParOf" srcId="{8DA4E763-7BB6-0340-A3BE-0D1A251CCE91}" destId="{ED3FD881-AF61-A04A-87E9-67F99174228D}" srcOrd="6" destOrd="0" presId="urn:microsoft.com/office/officeart/2005/8/layout/process5"/>
    <dgm:cxn modelId="{14CD90F8-00C4-F642-8B60-682EECFC5F14}" type="presParOf" srcId="{8DA4E763-7BB6-0340-A3BE-0D1A251CCE91}" destId="{60713B5F-D1E4-9642-95DB-7CBA5C075954}" srcOrd="7" destOrd="0" presId="urn:microsoft.com/office/officeart/2005/8/layout/process5"/>
    <dgm:cxn modelId="{44BCFE96-0D37-AA46-99A1-CBBDDB8699BA}" type="presParOf" srcId="{60713B5F-D1E4-9642-95DB-7CBA5C075954}" destId="{CB011F75-12D5-4640-BD29-C6F4275352CE}" srcOrd="0" destOrd="0" presId="urn:microsoft.com/office/officeart/2005/8/layout/process5"/>
    <dgm:cxn modelId="{C5FB9EAF-FFFF-0842-BC17-F83FB71A5724}" type="presParOf" srcId="{8DA4E763-7BB6-0340-A3BE-0D1A251CCE91}" destId="{77C6319A-B2C4-864E-BEB9-0CEEFF34C92B}" srcOrd="8" destOrd="0" presId="urn:microsoft.com/office/officeart/2005/8/layout/process5"/>
    <dgm:cxn modelId="{8825935F-1417-AB43-AF7D-CB99A212399D}" type="presParOf" srcId="{8DA4E763-7BB6-0340-A3BE-0D1A251CCE91}" destId="{1DCD72C1-FEE6-4C4D-91E0-31308AD0C084}" srcOrd="9" destOrd="0" presId="urn:microsoft.com/office/officeart/2005/8/layout/process5"/>
    <dgm:cxn modelId="{73C7348F-0C21-4642-BCF0-DCC95E28CF48}" type="presParOf" srcId="{1DCD72C1-FEE6-4C4D-91E0-31308AD0C084}" destId="{82D333BC-31D9-7945-952C-E633BDD14385}" srcOrd="0" destOrd="0" presId="urn:microsoft.com/office/officeart/2005/8/layout/process5"/>
    <dgm:cxn modelId="{615D81FE-F9E7-A848-B062-D66756B56738}" type="presParOf" srcId="{8DA4E763-7BB6-0340-A3BE-0D1A251CCE91}" destId="{CE1C6F0C-DC03-124F-AEDF-F6627285E78D}" srcOrd="10" destOrd="0" presId="urn:microsoft.com/office/officeart/2005/8/layout/process5"/>
    <dgm:cxn modelId="{4BB4B89F-7728-3144-AF79-059428D3DF3F}" type="presParOf" srcId="{8DA4E763-7BB6-0340-A3BE-0D1A251CCE91}" destId="{296E5DA2-1F3C-644E-B62D-540F024C3DA3}" srcOrd="11" destOrd="0" presId="urn:microsoft.com/office/officeart/2005/8/layout/process5"/>
    <dgm:cxn modelId="{5A6694A6-3D99-B142-9C31-F33D984322D6}" type="presParOf" srcId="{296E5DA2-1F3C-644E-B62D-540F024C3DA3}" destId="{882A1219-783E-464E-9A6F-D5CB43DCFA39}" srcOrd="0" destOrd="0" presId="urn:microsoft.com/office/officeart/2005/8/layout/process5"/>
    <dgm:cxn modelId="{08E559B6-D7D4-8F4F-B73E-7B084DDD6607}" type="presParOf" srcId="{8DA4E763-7BB6-0340-A3BE-0D1A251CCE91}" destId="{FD6DD129-EF42-164E-9108-08755C4D2C5C}" srcOrd="12" destOrd="0" presId="urn:microsoft.com/office/officeart/2005/8/layout/process5"/>
    <dgm:cxn modelId="{BB5B2FCD-D353-C948-8239-74E476781599}" type="presParOf" srcId="{8DA4E763-7BB6-0340-A3BE-0D1A251CCE91}" destId="{A7BA0992-21FF-F649-8B0C-AE65997AC5BE}" srcOrd="13" destOrd="0" presId="urn:microsoft.com/office/officeart/2005/8/layout/process5"/>
    <dgm:cxn modelId="{6D590998-221B-1A4F-9C51-81B9BF998E9A}" type="presParOf" srcId="{A7BA0992-21FF-F649-8B0C-AE65997AC5BE}" destId="{C6A2851D-DEDC-1148-9C84-ADB4600669CC}" srcOrd="0" destOrd="0" presId="urn:microsoft.com/office/officeart/2005/8/layout/process5"/>
    <dgm:cxn modelId="{4AE6F514-5C53-B34F-802D-B15F29A48680}" type="presParOf" srcId="{8DA4E763-7BB6-0340-A3BE-0D1A251CCE91}" destId="{A040BC1B-0584-AE49-8EBA-216AFEFF983D}" srcOrd="14" destOrd="0" presId="urn:microsoft.com/office/officeart/2005/8/layout/process5"/>
    <dgm:cxn modelId="{73AEBAB5-EBC2-7D4E-ABEB-43C24A41214E}" type="presParOf" srcId="{8DA4E763-7BB6-0340-A3BE-0D1A251CCE91}" destId="{53108C15-D70F-C348-B29D-3338039F96A1}" srcOrd="15" destOrd="0" presId="urn:microsoft.com/office/officeart/2005/8/layout/process5"/>
    <dgm:cxn modelId="{1C99D013-311B-5046-A6C6-A360894A9072}" type="presParOf" srcId="{53108C15-D70F-C348-B29D-3338039F96A1}" destId="{3B6FD77D-373F-8B42-8511-AC164AFF2CF1}" srcOrd="0" destOrd="0" presId="urn:microsoft.com/office/officeart/2005/8/layout/process5"/>
    <dgm:cxn modelId="{DA2B22B3-073C-0643-80F2-8397F77C73E4}" type="presParOf" srcId="{8DA4E763-7BB6-0340-A3BE-0D1A251CCE91}" destId="{BF26FF5E-F425-514C-B676-A9D23AF0BE3A}" srcOrd="16"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7138EC-EDCC-FB4D-BC4B-EE7AAC1DEB12}">
      <dsp:nvSpPr>
        <dsp:cNvPr id="0" name=""/>
        <dsp:cNvSpPr/>
      </dsp:nvSpPr>
      <dsp:spPr>
        <a:xfrm>
          <a:off x="345043" y="1721"/>
          <a:ext cx="1889521" cy="113371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i="0" kern="1200" dirty="0"/>
            <a:t>Generating a NumPy array from the "Class" column within the dataset.</a:t>
          </a:r>
          <a:endParaRPr lang="en-US" sz="1100" kern="1200" dirty="0"/>
        </a:p>
      </dsp:txBody>
      <dsp:txXfrm>
        <a:off x="378248" y="34926"/>
        <a:ext cx="1823111" cy="1067303"/>
      </dsp:txXfrm>
    </dsp:sp>
    <dsp:sp modelId="{22A707B5-2F23-F641-BD84-144DD6173A39}">
      <dsp:nvSpPr>
        <dsp:cNvPr id="0" name=""/>
        <dsp:cNvSpPr/>
      </dsp:nvSpPr>
      <dsp:spPr>
        <a:xfrm>
          <a:off x="2400842" y="334276"/>
          <a:ext cx="400578" cy="46860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2400842" y="427996"/>
        <a:ext cx="280405" cy="281161"/>
      </dsp:txXfrm>
    </dsp:sp>
    <dsp:sp modelId="{B2D660B5-168D-4C46-9F96-54ABF4772482}">
      <dsp:nvSpPr>
        <dsp:cNvPr id="0" name=""/>
        <dsp:cNvSpPr/>
      </dsp:nvSpPr>
      <dsp:spPr>
        <a:xfrm>
          <a:off x="2990373" y="1721"/>
          <a:ext cx="1889521" cy="113371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i="0" kern="1200"/>
            <a:t>Standardizing the data using the StandardScaler, both fitting and transforming it.</a:t>
          </a:r>
          <a:endParaRPr lang="en-US" sz="1100" kern="1200" dirty="0"/>
        </a:p>
      </dsp:txBody>
      <dsp:txXfrm>
        <a:off x="3023578" y="34926"/>
        <a:ext cx="1823111" cy="1067303"/>
      </dsp:txXfrm>
    </dsp:sp>
    <dsp:sp modelId="{FE876214-9954-8345-ABF3-D7019627998B}">
      <dsp:nvSpPr>
        <dsp:cNvPr id="0" name=""/>
        <dsp:cNvSpPr/>
      </dsp:nvSpPr>
      <dsp:spPr>
        <a:xfrm>
          <a:off x="5046173" y="334276"/>
          <a:ext cx="400578" cy="46860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5046173" y="427996"/>
        <a:ext cx="280405" cy="281161"/>
      </dsp:txXfrm>
    </dsp:sp>
    <dsp:sp modelId="{0E3D579D-4812-964E-AA2D-AA9C2C752EEA}">
      <dsp:nvSpPr>
        <dsp:cNvPr id="0" name=""/>
        <dsp:cNvSpPr/>
      </dsp:nvSpPr>
      <dsp:spPr>
        <a:xfrm>
          <a:off x="5635704" y="1721"/>
          <a:ext cx="1889521" cy="113371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i="0" kern="1200" dirty="0"/>
            <a:t>Dividing the data into training and testing sets via the </a:t>
          </a:r>
          <a:r>
            <a:rPr lang="en-US" sz="1100" b="0" i="0" kern="1200" dirty="0" err="1"/>
            <a:t>train_test_split</a:t>
          </a:r>
          <a:r>
            <a:rPr lang="en-US" sz="1100" b="0" i="0" kern="1200" dirty="0"/>
            <a:t> function.</a:t>
          </a:r>
          <a:endParaRPr lang="en-US" sz="1100" kern="1200" dirty="0"/>
        </a:p>
      </dsp:txBody>
      <dsp:txXfrm>
        <a:off x="5668909" y="34926"/>
        <a:ext cx="1823111" cy="1067303"/>
      </dsp:txXfrm>
    </dsp:sp>
    <dsp:sp modelId="{97CE77A2-9200-3C44-9414-C476DBB6EE60}">
      <dsp:nvSpPr>
        <dsp:cNvPr id="0" name=""/>
        <dsp:cNvSpPr/>
      </dsp:nvSpPr>
      <dsp:spPr>
        <a:xfrm>
          <a:off x="7691504" y="334276"/>
          <a:ext cx="400578" cy="46860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7691504" y="427996"/>
        <a:ext cx="280405" cy="281161"/>
      </dsp:txXfrm>
    </dsp:sp>
    <dsp:sp modelId="{ED3FD881-AF61-A04A-87E9-67F99174228D}">
      <dsp:nvSpPr>
        <dsp:cNvPr id="0" name=""/>
        <dsp:cNvSpPr/>
      </dsp:nvSpPr>
      <dsp:spPr>
        <a:xfrm>
          <a:off x="8281035" y="1721"/>
          <a:ext cx="1889521" cy="113371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8314240" y="34926"/>
        <a:ext cx="1823111" cy="1067303"/>
      </dsp:txXfrm>
    </dsp:sp>
    <dsp:sp modelId="{60713B5F-D1E4-9642-95DB-7CBA5C075954}">
      <dsp:nvSpPr>
        <dsp:cNvPr id="0" name=""/>
        <dsp:cNvSpPr/>
      </dsp:nvSpPr>
      <dsp:spPr>
        <a:xfrm rot="5400000">
          <a:off x="9025506" y="1267700"/>
          <a:ext cx="400578" cy="46860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5400000">
        <a:off x="9085215" y="1301712"/>
        <a:ext cx="281161" cy="280405"/>
      </dsp:txXfrm>
    </dsp:sp>
    <dsp:sp modelId="{77C6319A-B2C4-864E-BEB9-0CEEFF34C92B}">
      <dsp:nvSpPr>
        <dsp:cNvPr id="0" name=""/>
        <dsp:cNvSpPr/>
      </dsp:nvSpPr>
      <dsp:spPr>
        <a:xfrm>
          <a:off x="8281035" y="1891242"/>
          <a:ext cx="1889521" cy="113371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i="0" kern="1200"/>
            <a:t>Establishing a GridSearchCV object with cross-validation (cv) set to 10 for the purpose of discovering the best parameters.</a:t>
          </a:r>
          <a:endParaRPr lang="en-US" sz="1100" kern="1200"/>
        </a:p>
      </dsp:txBody>
      <dsp:txXfrm>
        <a:off x="8314240" y="1924447"/>
        <a:ext cx="1823111" cy="1067303"/>
      </dsp:txXfrm>
    </dsp:sp>
    <dsp:sp modelId="{1DCD72C1-FEE6-4C4D-91E0-31308AD0C084}">
      <dsp:nvSpPr>
        <dsp:cNvPr id="0" name=""/>
        <dsp:cNvSpPr/>
      </dsp:nvSpPr>
      <dsp:spPr>
        <a:xfrm rot="10800000">
          <a:off x="7714178" y="2223798"/>
          <a:ext cx="400578" cy="46860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10800000">
        <a:off x="7834351" y="2317518"/>
        <a:ext cx="280405" cy="281161"/>
      </dsp:txXfrm>
    </dsp:sp>
    <dsp:sp modelId="{CE1C6F0C-DC03-124F-AEDF-F6627285E78D}">
      <dsp:nvSpPr>
        <dsp:cNvPr id="0" name=""/>
        <dsp:cNvSpPr/>
      </dsp:nvSpPr>
      <dsp:spPr>
        <a:xfrm>
          <a:off x="5635704" y="1891242"/>
          <a:ext cx="1889521" cy="113371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i="0" kern="1200" dirty="0"/>
            <a:t>Applying </a:t>
          </a:r>
          <a:r>
            <a:rPr lang="en-US" sz="1100" b="0" i="0" kern="1200" dirty="0" err="1"/>
            <a:t>GridSearchCV</a:t>
          </a:r>
          <a:r>
            <a:rPr lang="en-US" sz="1100" b="0" i="0" kern="1200" dirty="0"/>
            <a:t> to models such as Logistic Regression, Support Vector Machine (SVM), Decision Tree, and K-Nearest Neighbors (KNN).</a:t>
          </a:r>
          <a:endParaRPr lang="en-US" sz="1100" kern="1200" dirty="0"/>
        </a:p>
      </dsp:txBody>
      <dsp:txXfrm>
        <a:off x="5668909" y="1924447"/>
        <a:ext cx="1823111" cy="1067303"/>
      </dsp:txXfrm>
    </dsp:sp>
    <dsp:sp modelId="{296E5DA2-1F3C-644E-B62D-540F024C3DA3}">
      <dsp:nvSpPr>
        <dsp:cNvPr id="0" name=""/>
        <dsp:cNvSpPr/>
      </dsp:nvSpPr>
      <dsp:spPr>
        <a:xfrm rot="10800000">
          <a:off x="5068847" y="2223798"/>
          <a:ext cx="400578" cy="46860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10800000">
        <a:off x="5189020" y="2317518"/>
        <a:ext cx="280405" cy="281161"/>
      </dsp:txXfrm>
    </dsp:sp>
    <dsp:sp modelId="{FD6DD129-EF42-164E-9108-08755C4D2C5C}">
      <dsp:nvSpPr>
        <dsp:cNvPr id="0" name=""/>
        <dsp:cNvSpPr/>
      </dsp:nvSpPr>
      <dsp:spPr>
        <a:xfrm>
          <a:off x="2990373" y="1891242"/>
          <a:ext cx="1889521" cy="113371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i="0" kern="1200" dirty="0"/>
            <a:t>Evaluating the accuracy of each model on the test data using the .score() method.</a:t>
          </a:r>
          <a:endParaRPr lang="en-US" sz="1100" kern="1200" dirty="0"/>
        </a:p>
      </dsp:txBody>
      <dsp:txXfrm>
        <a:off x="3023578" y="1924447"/>
        <a:ext cx="1823111" cy="1067303"/>
      </dsp:txXfrm>
    </dsp:sp>
    <dsp:sp modelId="{A7BA0992-21FF-F649-8B0C-AE65997AC5BE}">
      <dsp:nvSpPr>
        <dsp:cNvPr id="0" name=""/>
        <dsp:cNvSpPr/>
      </dsp:nvSpPr>
      <dsp:spPr>
        <a:xfrm rot="10800000">
          <a:off x="2423517" y="2223798"/>
          <a:ext cx="400578" cy="46860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10800000">
        <a:off x="2543690" y="2317518"/>
        <a:ext cx="280405" cy="281161"/>
      </dsp:txXfrm>
    </dsp:sp>
    <dsp:sp modelId="{A040BC1B-0584-AE49-8EBA-216AFEFF983D}">
      <dsp:nvSpPr>
        <dsp:cNvPr id="0" name=""/>
        <dsp:cNvSpPr/>
      </dsp:nvSpPr>
      <dsp:spPr>
        <a:xfrm>
          <a:off x="345043" y="1891242"/>
          <a:ext cx="1889521" cy="113371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i="0" kern="1200" dirty="0"/>
            <a:t>Analyzing the confusion matrix for each model.</a:t>
          </a:r>
          <a:endParaRPr lang="en-US" sz="1100" kern="1200" dirty="0"/>
        </a:p>
      </dsp:txBody>
      <dsp:txXfrm>
        <a:off x="378248" y="1924447"/>
        <a:ext cx="1823111" cy="1067303"/>
      </dsp:txXfrm>
    </dsp:sp>
    <dsp:sp modelId="{53108C15-D70F-C348-B29D-3338039F96A1}">
      <dsp:nvSpPr>
        <dsp:cNvPr id="0" name=""/>
        <dsp:cNvSpPr/>
      </dsp:nvSpPr>
      <dsp:spPr>
        <a:xfrm rot="5400000">
          <a:off x="1089514" y="3157222"/>
          <a:ext cx="400578" cy="46860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5400000">
        <a:off x="1149223" y="3191234"/>
        <a:ext cx="281161" cy="280405"/>
      </dsp:txXfrm>
    </dsp:sp>
    <dsp:sp modelId="{BF26FF5E-F425-514C-B676-A9D23AF0BE3A}">
      <dsp:nvSpPr>
        <dsp:cNvPr id="0" name=""/>
        <dsp:cNvSpPr/>
      </dsp:nvSpPr>
      <dsp:spPr>
        <a:xfrm>
          <a:off x="345043" y="3780764"/>
          <a:ext cx="1889521" cy="113371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i="0" kern="1200" dirty="0"/>
            <a:t>Determining the best-performing method by examining metrics like the Jaccard score and F1 score.</a:t>
          </a:r>
          <a:endParaRPr lang="en-US" sz="1100" kern="1200" dirty="0"/>
        </a:p>
      </dsp:txBody>
      <dsp:txXfrm>
        <a:off x="378248" y="3813969"/>
        <a:ext cx="1823111" cy="1067303"/>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10/24/23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jpeg>
</file>

<file path=ppt/media/image2.png>
</file>

<file path=ppt/media/image3.png>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10/24/23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10/24/23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10/24/23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10/24/23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10/24/23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10/24/23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10/24/23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10/24/23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10/24/23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10/24/23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10/24/23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err="1">
                <a:solidFill>
                  <a:schemeClr val="bg2"/>
                </a:solidFill>
                <a:latin typeface="Abadi"/>
                <a:ea typeface="SF Pro" pitchFamily="2" charset="0"/>
                <a:cs typeface="SF Pro" pitchFamily="2" charset="0"/>
              </a:rPr>
              <a:t>Nakui</a:t>
            </a:r>
            <a:r>
              <a:rPr lang="en-US" dirty="0">
                <a:solidFill>
                  <a:schemeClr val="bg2"/>
                </a:solidFill>
                <a:latin typeface="Abadi"/>
                <a:ea typeface="SF Pro" pitchFamily="2" charset="0"/>
                <a:cs typeface="SF Pro" pitchFamily="2" charset="0"/>
              </a:rPr>
              <a:t> </a:t>
            </a:r>
            <a:r>
              <a:rPr lang="en-US" dirty="0" err="1">
                <a:solidFill>
                  <a:schemeClr val="bg2"/>
                </a:solidFill>
                <a:latin typeface="Abadi"/>
                <a:ea typeface="SF Pro" pitchFamily="2" charset="0"/>
                <a:cs typeface="SF Pro" pitchFamily="2" charset="0"/>
              </a:rPr>
              <a:t>Creary</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10-24-2023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205345"/>
            <a:ext cx="9773299" cy="5221866"/>
          </a:xfrm>
          <a:prstGeom prst="rect">
            <a:avLst/>
          </a:prstGeom>
        </p:spPr>
        <p:txBody>
          <a:bodyPr lIns="91440" tIns="45720" rIns="91440" bIns="45720" anchor="t"/>
          <a:lstStyle/>
          <a:p>
            <a:pPr marL="0" indent="0" algn="l">
              <a:buNone/>
            </a:pPr>
            <a:endParaRPr lang="en-US" sz="2200" b="0" i="0" dirty="0">
              <a:effectLst/>
              <a:latin typeface="Abadi" panose="020B0604020104020204" pitchFamily="34" charset="0"/>
            </a:endParaRPr>
          </a:p>
          <a:p>
            <a:pPr marL="0" indent="0" algn="l">
              <a:buNone/>
            </a:pPr>
            <a:r>
              <a:rPr lang="en-US" sz="2200" b="0" i="0" dirty="0">
                <a:effectLst/>
                <a:latin typeface="Abadi" panose="020B0604020104020204" pitchFamily="34" charset="0"/>
              </a:rPr>
              <a:t>The following charts were created:</a:t>
            </a:r>
          </a:p>
          <a:p>
            <a:pPr marL="0" indent="0" algn="l">
              <a:buNone/>
            </a:pPr>
            <a:r>
              <a:rPr lang="en-US" sz="2200" b="0" i="0" dirty="0">
                <a:effectLst/>
                <a:latin typeface="Abadi" panose="020B0604020104020204" pitchFamily="34" charset="0"/>
              </a:rPr>
              <a:t>Flight Number vs. Payload Mass, Flight Number vs. Launch Site, Payload Mass vs. Launch Site, Orbit Type vs. Success Rate, Flight Number vs. Orbit Type, Payload Mass vs. Orbit Type, Success Rate Yearly Trend</a:t>
            </a:r>
          </a:p>
          <a:p>
            <a:pPr marL="0" indent="0" algn="l">
              <a:buNone/>
            </a:pPr>
            <a:endParaRPr lang="en-US" sz="2200" b="0" i="0" dirty="0">
              <a:effectLst/>
              <a:latin typeface="Abadi" panose="020B0604020104020204" pitchFamily="34" charset="0"/>
            </a:endParaRPr>
          </a:p>
          <a:p>
            <a:pPr algn="l"/>
            <a:r>
              <a:rPr lang="en-US" sz="2200" b="0" i="0" dirty="0">
                <a:effectLst/>
                <a:latin typeface="Abadi" panose="020B0604020104020204" pitchFamily="34" charset="0"/>
              </a:rPr>
              <a:t>Scatter charts prove valuable for examining connections or correlations between two numeric variables.</a:t>
            </a:r>
          </a:p>
          <a:p>
            <a:pPr algn="l"/>
            <a:r>
              <a:rPr lang="en-US" sz="2200" b="0" i="0" dirty="0">
                <a:effectLst/>
                <a:latin typeface="Abadi" panose="020B0604020104020204" pitchFamily="34" charset="0"/>
              </a:rPr>
              <a:t>Bar charts are employed to make comparisons between a numerical value and a categorical variable. The choice between horizontal or vertical bar charts depends on the data's scale and presentation.</a:t>
            </a:r>
          </a:p>
          <a:p>
            <a:pPr algn="l"/>
            <a:r>
              <a:rPr lang="en-US" sz="2200" b="0" i="0" dirty="0">
                <a:effectLst/>
                <a:latin typeface="Abadi" panose="020B0604020104020204" pitchFamily="34" charset="0"/>
              </a:rPr>
              <a:t>Line charts typically display numerical values on both axes and are commonly applied to illustrate how a variable changes over time.</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274618"/>
            <a:ext cx="9745589" cy="5044732"/>
          </a:xfrm>
          <a:prstGeom prst="rect">
            <a:avLst/>
          </a:prstGeom>
        </p:spPr>
        <p:txBody>
          <a:bodyPr lIns="91440" tIns="45720" rIns="91440" bIns="45720" anchor="t"/>
          <a:lstStyle/>
          <a:p>
            <a:pPr marL="0" indent="0">
              <a:buNone/>
            </a:pPr>
            <a:r>
              <a:rPr lang="en-GB" sz="2000" b="1" dirty="0">
                <a:latin typeface="Abadi" panose="020B0604020104020204" pitchFamily="34" charset="0"/>
              </a:rPr>
              <a:t>The SQL queries performed on the data:</a:t>
            </a:r>
            <a:endParaRPr lang="en-US" sz="2000" b="1" dirty="0">
              <a:effectLst/>
              <a:latin typeface="Abadi" panose="020B0604020104020204" pitchFamily="34" charset="0"/>
            </a:endParaRPr>
          </a:p>
          <a:p>
            <a:r>
              <a:rPr lang="en-US" sz="1800" dirty="0">
                <a:effectLst/>
                <a:latin typeface="Abadi" panose="020B0604020104020204" pitchFamily="34" charset="0"/>
              </a:rPr>
              <a:t>Displaying the names of the unique launch sites in the space mission</a:t>
            </a:r>
          </a:p>
          <a:p>
            <a:r>
              <a:rPr lang="en-US" sz="1800" dirty="0">
                <a:effectLst/>
                <a:latin typeface="Abadi" panose="020B0604020104020204" pitchFamily="34" charset="0"/>
              </a:rPr>
              <a:t>Displaying 5 records where launch sites begin with the string ‘CCA’</a:t>
            </a:r>
          </a:p>
          <a:p>
            <a:r>
              <a:rPr lang="en-US" sz="1800" dirty="0">
                <a:effectLst/>
                <a:latin typeface="Abadi" panose="020B0604020104020204" pitchFamily="34" charset="0"/>
              </a:rPr>
              <a:t>Displaying the total payload mass carried by boosters launched by NASA (CRS)</a:t>
            </a:r>
          </a:p>
          <a:p>
            <a:r>
              <a:rPr lang="en-US" sz="1800" dirty="0">
                <a:effectLst/>
                <a:latin typeface="Abadi" panose="020B0604020104020204" pitchFamily="34" charset="0"/>
              </a:rPr>
              <a:t>Displaying average payload mass carried by booster version F9 v1.1</a:t>
            </a:r>
          </a:p>
          <a:p>
            <a:r>
              <a:rPr lang="en-US" sz="1800" dirty="0">
                <a:effectLst/>
                <a:latin typeface="Abadi" panose="020B0604020104020204" pitchFamily="34" charset="0"/>
              </a:rPr>
              <a:t>Listing the date when the first successful landing outcome in ground pad was achieved</a:t>
            </a:r>
          </a:p>
          <a:p>
            <a:r>
              <a:rPr lang="en-US" sz="1800" dirty="0">
                <a:effectLst/>
                <a:latin typeface="Abadi" panose="020B0604020104020204" pitchFamily="34" charset="0"/>
              </a:rPr>
              <a:t>Listing the names of the boosters which have success in drone ship and have payload mass greater than 4000 but less than 6000</a:t>
            </a:r>
          </a:p>
          <a:p>
            <a:r>
              <a:rPr lang="en-US" sz="1800" dirty="0">
                <a:effectLst/>
                <a:latin typeface="Abadi" panose="020B0604020104020204" pitchFamily="34" charset="0"/>
              </a:rPr>
              <a:t>Listing the total number of successful and failure mission outcomes</a:t>
            </a:r>
          </a:p>
          <a:p>
            <a:r>
              <a:rPr lang="en-US" sz="1800" dirty="0">
                <a:effectLst/>
                <a:latin typeface="Abadi" panose="020B0604020104020204" pitchFamily="34" charset="0"/>
              </a:rPr>
              <a:t>Listing the names of the booster versions which have carried the maximum payload mass</a:t>
            </a:r>
          </a:p>
          <a:p>
            <a:r>
              <a:rPr lang="en-US" sz="1800" dirty="0">
                <a:effectLst/>
                <a:latin typeface="Abadi" panose="020B0604020104020204" pitchFamily="34" charset="0"/>
              </a:rPr>
              <a:t>Listing the failed landing outcomes in drone ship, their booster versions and launch site names for the months in year 2015</a:t>
            </a:r>
          </a:p>
          <a:p>
            <a:r>
              <a:rPr lang="en-US" sz="1800" dirty="0">
                <a:effectLst/>
                <a:latin typeface="Abadi" panose="020B0604020104020204" pitchFamily="34" charset="0"/>
              </a:rPr>
              <a:t>Ranking the count of landing outcomes (such as Failure (drone ship) or Success (ground pad)) between the date 2010-06-04 and 2017-03-20 in descending order</a:t>
            </a:r>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lnSpcReduction="10000"/>
          </a:bodyPr>
          <a:lstStyle/>
          <a:p>
            <a:pPr marL="0" indent="0" algn="l">
              <a:buNone/>
            </a:pPr>
            <a:r>
              <a:rPr lang="en-US" sz="2000" b="0" i="0" dirty="0">
                <a:effectLst/>
                <a:latin typeface="Abadi" panose="020B0604020104020204" pitchFamily="34" charset="0"/>
              </a:rPr>
              <a:t>The following markers and visual elements were implemented:</a:t>
            </a:r>
          </a:p>
          <a:p>
            <a:pPr marL="0" indent="0" algn="l">
              <a:buNone/>
            </a:pPr>
            <a:r>
              <a:rPr lang="en-US" sz="2000" b="1" i="0" dirty="0">
                <a:effectLst/>
                <a:latin typeface="Abadi" panose="020B0604020104020204" pitchFamily="34" charset="0"/>
              </a:rPr>
              <a:t>Markers for All Launch Sites:</a:t>
            </a:r>
          </a:p>
          <a:p>
            <a:pPr algn="l">
              <a:buFont typeface="Arial" panose="020B0604020202020204" pitchFamily="34" charset="0"/>
              <a:buChar char="•"/>
            </a:pPr>
            <a:r>
              <a:rPr lang="en-US" sz="2000" b="0" i="0" dirty="0">
                <a:effectLst/>
                <a:latin typeface="Abadi" panose="020B0604020104020204" pitchFamily="34" charset="0"/>
              </a:rPr>
              <a:t>Included markers with circles, popup labels, and text labels for NASA Johnson Space Center, using its latitude and longitude coordinates as the starting location.</a:t>
            </a:r>
          </a:p>
          <a:p>
            <a:pPr algn="l">
              <a:buFont typeface="Arial" panose="020B0604020202020204" pitchFamily="34" charset="0"/>
              <a:buChar char="•"/>
            </a:pPr>
            <a:r>
              <a:rPr lang="en-US" sz="2000" b="0" i="0" dirty="0">
                <a:effectLst/>
                <a:latin typeface="Abadi" panose="020B0604020104020204" pitchFamily="34" charset="0"/>
              </a:rPr>
              <a:t>Added markers with circles, popup labels, and text labels for all launch sites, showcasing their geographic positions in relation to the Equator and coastlines.</a:t>
            </a:r>
          </a:p>
          <a:p>
            <a:pPr marL="0" indent="0" algn="l">
              <a:buNone/>
            </a:pPr>
            <a:r>
              <a:rPr lang="en-US" sz="2000" b="1" i="0" dirty="0">
                <a:effectLst/>
                <a:latin typeface="Abadi" panose="020B0604020104020204" pitchFamily="34" charset="0"/>
              </a:rPr>
              <a:t>Colored Markers for Launch Outcomes:</a:t>
            </a:r>
            <a:endParaRPr lang="en-US" sz="2000" b="0" i="0" dirty="0">
              <a:effectLst/>
              <a:latin typeface="Abadi" panose="020B0604020104020204" pitchFamily="34" charset="0"/>
            </a:endParaRPr>
          </a:p>
          <a:p>
            <a:pPr algn="l">
              <a:buFont typeface="Arial" panose="020B0604020202020204" pitchFamily="34" charset="0"/>
              <a:buChar char="•"/>
            </a:pPr>
            <a:r>
              <a:rPr lang="en-US" sz="2000" b="0" i="0" dirty="0">
                <a:effectLst/>
                <a:latin typeface="Abadi" panose="020B0604020104020204" pitchFamily="34" charset="0"/>
              </a:rPr>
              <a:t>Introduced colored markers to distinguish between successful (Green) and failed (Red) launches, utilizing Marker Clusters to highlight launch sites with relatively high success rates.</a:t>
            </a:r>
          </a:p>
          <a:p>
            <a:pPr marL="0" indent="0" algn="l">
              <a:buNone/>
            </a:pPr>
            <a:r>
              <a:rPr lang="en-US" sz="2000" b="1" i="0" dirty="0">
                <a:effectLst/>
                <a:latin typeface="Abadi" panose="020B0604020104020204" pitchFamily="34" charset="0"/>
              </a:rPr>
              <a:t>Distance Indicators between Launch Sites and Their Proximities:</a:t>
            </a:r>
            <a:endParaRPr lang="en-US" sz="2000" b="0" i="0" dirty="0">
              <a:effectLst/>
              <a:latin typeface="Abadi" panose="020B0604020104020204" pitchFamily="34" charset="0"/>
            </a:endParaRPr>
          </a:p>
          <a:p>
            <a:pPr algn="l">
              <a:buFont typeface="Arial" panose="020B0604020202020204" pitchFamily="34" charset="0"/>
              <a:buChar char="•"/>
            </a:pPr>
            <a:r>
              <a:rPr lang="en-US" sz="2000" b="0" i="0" dirty="0">
                <a:effectLst/>
                <a:latin typeface="Abadi" panose="020B0604020104020204" pitchFamily="34" charset="0"/>
              </a:rPr>
              <a:t>Integrated colored lines to visually represent distances between the launch site KSC LC-39A (for example) and its nearby features such as railways, highways, coastlines, and the closest city.</a:t>
            </a:r>
            <a:endParaRPr lang="en-US" sz="2000" dirty="0">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marL="0" indent="0" algn="l">
              <a:buNone/>
            </a:pPr>
            <a:r>
              <a:rPr lang="en-US" sz="1800" b="0" i="0" dirty="0">
                <a:effectLst/>
                <a:latin typeface="Abadi" panose="020B0604020104020204" pitchFamily="34" charset="0"/>
              </a:rPr>
              <a:t>Key additions and features in the project include:</a:t>
            </a:r>
          </a:p>
          <a:p>
            <a:pPr marL="0" indent="0" algn="l">
              <a:buNone/>
            </a:pPr>
            <a:r>
              <a:rPr lang="en-US" sz="1800" b="1" i="0" dirty="0">
                <a:effectLst/>
                <a:latin typeface="Abadi" panose="020B0604020104020204" pitchFamily="34" charset="0"/>
              </a:rPr>
              <a:t>Launch Sites Dropdown List:</a:t>
            </a:r>
            <a:endParaRPr lang="en-US" sz="1800" b="0" i="0" dirty="0">
              <a:effectLst/>
              <a:latin typeface="Abadi" panose="020B0604020104020204" pitchFamily="34" charset="0"/>
            </a:endParaRPr>
          </a:p>
          <a:p>
            <a:pPr algn="l">
              <a:buFont typeface="Arial" panose="020B0604020202020204" pitchFamily="34" charset="0"/>
              <a:buChar char="•"/>
            </a:pPr>
            <a:r>
              <a:rPr lang="en-US" sz="1800" b="0" i="0" dirty="0">
                <a:effectLst/>
                <a:latin typeface="Abadi" panose="020B0604020104020204" pitchFamily="34" charset="0"/>
              </a:rPr>
              <a:t>Implementation of a dropdown list for easy selection of launch sites.</a:t>
            </a:r>
          </a:p>
          <a:p>
            <a:pPr marL="0" indent="0" algn="l">
              <a:buNone/>
            </a:pPr>
            <a:r>
              <a:rPr lang="en-US" sz="1800" b="1" i="0" dirty="0">
                <a:effectLst/>
                <a:latin typeface="Abadi" panose="020B0604020104020204" pitchFamily="34" charset="0"/>
              </a:rPr>
              <a:t>Pie Chart Displaying Success Launches:</a:t>
            </a:r>
            <a:endParaRPr lang="en-US" sz="1800" b="0" i="0" dirty="0">
              <a:effectLst/>
              <a:latin typeface="Abadi" panose="020B0604020104020204" pitchFamily="34" charset="0"/>
            </a:endParaRPr>
          </a:p>
          <a:p>
            <a:pPr algn="l">
              <a:buFont typeface="Arial" panose="020B0604020202020204" pitchFamily="34" charset="0"/>
              <a:buChar char="•"/>
            </a:pPr>
            <a:r>
              <a:rPr lang="en-US" sz="1800" b="0" i="0" dirty="0">
                <a:effectLst/>
                <a:latin typeface="Abadi" panose="020B0604020104020204" pitchFamily="34" charset="0"/>
              </a:rPr>
              <a:t>Introduction of a pie chart to depict the overall count of successful launches across all sites.</a:t>
            </a:r>
          </a:p>
          <a:p>
            <a:pPr algn="l">
              <a:buFont typeface="Arial" panose="020B0604020202020204" pitchFamily="34" charset="0"/>
              <a:buChar char="•"/>
            </a:pPr>
            <a:r>
              <a:rPr lang="en-US" sz="1800" b="0" i="0" dirty="0">
                <a:effectLst/>
                <a:latin typeface="Abadi" panose="020B0604020104020204" pitchFamily="34" charset="0"/>
              </a:rPr>
              <a:t>In the case of a specific launch site selection, the chart showcases the success and failure counts for that site.</a:t>
            </a:r>
          </a:p>
          <a:p>
            <a:pPr marL="0" indent="0" algn="l">
              <a:buNone/>
            </a:pPr>
            <a:r>
              <a:rPr lang="en-US" sz="1800" b="1" i="0" dirty="0">
                <a:effectLst/>
                <a:latin typeface="Abadi" panose="020B0604020104020204" pitchFamily="34" charset="0"/>
              </a:rPr>
              <a:t>Slider for Payload Mass Range:</a:t>
            </a:r>
            <a:endParaRPr lang="en-US" sz="1800" b="0" i="0" dirty="0">
              <a:effectLst/>
              <a:latin typeface="Abadi" panose="020B0604020104020204" pitchFamily="34" charset="0"/>
            </a:endParaRPr>
          </a:p>
          <a:p>
            <a:pPr algn="l">
              <a:buFont typeface="Arial" panose="020B0604020202020204" pitchFamily="34" charset="0"/>
              <a:buChar char="•"/>
            </a:pPr>
            <a:r>
              <a:rPr lang="en-US" sz="1800" b="0" i="0" dirty="0">
                <a:effectLst/>
                <a:latin typeface="Abadi" panose="020B0604020104020204" pitchFamily="34" charset="0"/>
              </a:rPr>
              <a:t>Inclusion of a slider tool for selecting a specific payload mass range.</a:t>
            </a:r>
          </a:p>
          <a:p>
            <a:pPr marL="0" indent="0" algn="l">
              <a:buNone/>
            </a:pPr>
            <a:r>
              <a:rPr lang="en-US" sz="1800" b="1" i="0" dirty="0">
                <a:effectLst/>
                <a:latin typeface="Abadi" panose="020B0604020104020204" pitchFamily="34" charset="0"/>
              </a:rPr>
              <a:t>Scatter Chart Depicting Payload Mass vs. Success Rate:</a:t>
            </a:r>
            <a:endParaRPr lang="en-US" sz="1800" b="0" i="0" dirty="0">
              <a:effectLst/>
              <a:latin typeface="Abadi" panose="020B0604020104020204" pitchFamily="34" charset="0"/>
            </a:endParaRPr>
          </a:p>
          <a:p>
            <a:pPr algn="l">
              <a:buFont typeface="Arial" panose="020B0604020202020204" pitchFamily="34" charset="0"/>
              <a:buChar char="•"/>
            </a:pPr>
            <a:r>
              <a:rPr lang="en-US" sz="1800" b="0" i="0" dirty="0">
                <a:effectLst/>
                <a:latin typeface="Abadi" panose="020B0604020104020204" pitchFamily="34" charset="0"/>
              </a:rPr>
              <a:t>Development of a scatter chart that illustrates the relationship between payload mass and success rate, particularly in the context of different booster versions.</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graphicFrame>
        <p:nvGraphicFramePr>
          <p:cNvPr id="8" name="Content Placeholder 7">
            <a:extLst>
              <a:ext uri="{FF2B5EF4-FFF2-40B4-BE49-F238E27FC236}">
                <a16:creationId xmlns:a16="http://schemas.microsoft.com/office/drawing/2014/main" id="{256F8992-1F98-49F8-9346-87462E6BC4B9}"/>
              </a:ext>
            </a:extLst>
          </p:cNvPr>
          <p:cNvGraphicFramePr>
            <a:graphicFrameLocks noGrp="1"/>
          </p:cNvGraphicFramePr>
          <p:nvPr>
            <p:ph idx="4294967295"/>
            <p:extLst>
              <p:ext uri="{D42A27DB-BD31-4B8C-83A1-F6EECF244321}">
                <p14:modId xmlns:p14="http://schemas.microsoft.com/office/powerpoint/2010/main" val="944081698"/>
              </p:ext>
            </p:extLst>
          </p:nvPr>
        </p:nvGraphicFramePr>
        <p:xfrm>
          <a:off x="770010" y="1260764"/>
          <a:ext cx="10515600" cy="49161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1246909"/>
            <a:ext cx="10515600" cy="4622079"/>
          </a:xfrm>
          <a:prstGeom prst="rect">
            <a:avLst/>
          </a:prstGeom>
        </p:spPr>
        <p:txBody>
          <a:bodyPr>
            <a:normAutofit/>
          </a:bodyPr>
          <a:lstStyle/>
          <a:p>
            <a:pPr marL="0" indent="0">
              <a:lnSpc>
                <a:spcPct val="100000"/>
              </a:lnSpc>
              <a:spcBef>
                <a:spcPts val="1400"/>
              </a:spcBef>
              <a:buNone/>
            </a:pPr>
            <a:endParaRPr lang="en-US" sz="2000" b="0" i="0" dirty="0">
              <a:effectLst/>
              <a:latin typeface="Abadi" panose="020B0604020104020204" pitchFamily="34" charset="0"/>
            </a:endParaRPr>
          </a:p>
          <a:p>
            <a:pPr marL="0" indent="0">
              <a:lnSpc>
                <a:spcPct val="100000"/>
              </a:lnSpc>
              <a:spcBef>
                <a:spcPts val="1400"/>
              </a:spcBef>
              <a:buNone/>
            </a:pPr>
            <a:endParaRPr lang="en-US" sz="2000" b="0" i="0" dirty="0">
              <a:effectLst/>
              <a:latin typeface="Abadi" panose="020B0604020104020204" pitchFamily="34" charset="0"/>
            </a:endParaRPr>
          </a:p>
          <a:p>
            <a:pPr marL="0" indent="0">
              <a:lnSpc>
                <a:spcPct val="100000"/>
              </a:lnSpc>
              <a:spcBef>
                <a:spcPts val="1400"/>
              </a:spcBef>
              <a:buNone/>
            </a:pPr>
            <a:endParaRPr lang="en-US" sz="2000" dirty="0">
              <a:latin typeface="Abadi" panose="020B0604020104020204" pitchFamily="34" charset="0"/>
            </a:endParaRPr>
          </a:p>
          <a:p>
            <a:pPr marL="0" indent="0">
              <a:lnSpc>
                <a:spcPct val="100000"/>
              </a:lnSpc>
              <a:spcBef>
                <a:spcPts val="1400"/>
              </a:spcBef>
              <a:buNone/>
            </a:pPr>
            <a:endParaRPr lang="en-US" sz="2000" b="0" i="0" dirty="0">
              <a:effectLst/>
              <a:latin typeface="Abadi" panose="020B0604020104020204" pitchFamily="34" charset="0"/>
            </a:endParaRPr>
          </a:p>
          <a:p>
            <a:pPr marL="0" indent="0">
              <a:lnSpc>
                <a:spcPct val="100000"/>
              </a:lnSpc>
              <a:spcBef>
                <a:spcPts val="1400"/>
              </a:spcBef>
              <a:buNone/>
            </a:pPr>
            <a:endParaRPr lang="en-US" sz="2000" dirty="0">
              <a:latin typeface="Abadi" panose="020B0604020104020204" pitchFamily="34" charset="0"/>
            </a:endParaRPr>
          </a:p>
          <a:p>
            <a:pPr marL="0" indent="0">
              <a:lnSpc>
                <a:spcPct val="100000"/>
              </a:lnSpc>
              <a:spcBef>
                <a:spcPts val="1400"/>
              </a:spcBef>
              <a:buNone/>
            </a:pPr>
            <a:r>
              <a:rPr lang="en-US" sz="2000" b="0" i="0" dirty="0">
                <a:effectLst/>
                <a:latin typeface="Abadi" panose="020B0604020104020204" pitchFamily="34" charset="0"/>
              </a:rPr>
              <a:t>Based on the depicted plot, we can observe that the most successful launch site at present is CCAF5 SLC 40, with most recent launches ending successfully. Following closely, VAFB SLC 4E holds the second position, while KSC LC 39A secures the third spot in terms of success rates. Additionally, there is a noticeable overall improvement in the success rate over time.</a:t>
            </a:r>
            <a:endParaRPr lang="en-US" sz="2000" dirty="0">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descr="A graph of a flight number&#10;&#10;Description automatically generated">
            <a:extLst>
              <a:ext uri="{FF2B5EF4-FFF2-40B4-BE49-F238E27FC236}">
                <a16:creationId xmlns:a16="http://schemas.microsoft.com/office/drawing/2014/main" id="{7C103CDD-52D3-9F1D-F9A1-A6640A8E6465}"/>
              </a:ext>
            </a:extLst>
          </p:cNvPr>
          <p:cNvPicPr>
            <a:picLocks noChangeAspect="1"/>
          </p:cNvPicPr>
          <p:nvPr/>
        </p:nvPicPr>
        <p:blipFill>
          <a:blip r:embed="rId3"/>
          <a:stretch>
            <a:fillRect/>
          </a:stretch>
        </p:blipFill>
        <p:spPr>
          <a:xfrm>
            <a:off x="935173" y="1373232"/>
            <a:ext cx="10391854" cy="2184716"/>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pic>
        <p:nvPicPr>
          <p:cNvPr id="6" name="Picture 5">
            <a:extLst>
              <a:ext uri="{FF2B5EF4-FFF2-40B4-BE49-F238E27FC236}">
                <a16:creationId xmlns:a16="http://schemas.microsoft.com/office/drawing/2014/main" id="{94E6EDAD-87D6-D781-ECDD-6AF10D981328}"/>
              </a:ext>
            </a:extLst>
          </p:cNvPr>
          <p:cNvPicPr>
            <a:picLocks noChangeAspect="1"/>
          </p:cNvPicPr>
          <p:nvPr/>
        </p:nvPicPr>
        <p:blipFill>
          <a:blip r:embed="rId3"/>
          <a:stretch>
            <a:fillRect/>
          </a:stretch>
        </p:blipFill>
        <p:spPr>
          <a:xfrm>
            <a:off x="942371" y="1364271"/>
            <a:ext cx="10111595" cy="2064729"/>
          </a:xfrm>
          <a:prstGeom prst="rect">
            <a:avLst/>
          </a:prstGeom>
        </p:spPr>
      </p:pic>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34029" y="1267127"/>
            <a:ext cx="10515599" cy="4606727"/>
          </a:xfrm>
          <a:prstGeom prst="rect">
            <a:avLst/>
          </a:prstGeom>
        </p:spPr>
        <p:txBody>
          <a:bodyPr>
            <a:normAutofit/>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400" b="0" i="0" dirty="0">
                <a:effectLst/>
                <a:latin typeface="Abadi" panose="020B0604020104020204" pitchFamily="34" charset="0"/>
              </a:rPr>
              <a:t>Across all launch sites, a consistent trend is evident: a higher payload mass is associated with a higher success rate. Furthermore, it's notable that most launches with a payload mass exceeding 7000 kg achieved success. Moreover, KSC LC 39A boasts a remarkable 100% success rate for payloads under 5500 kg as well.</a:t>
            </a:r>
            <a:endParaRPr lang="en-US" sz="2400" dirty="0">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399309"/>
            <a:ext cx="10515600" cy="502790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1. Data Collection through API</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2. Data Collection with Web Scraping</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3. Data Wrangling</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4. Exploratory Analysis using SQL</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5. Exploratory Analysis using Pandas and Matplotlib</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6. Interactive Visual Analytics and Dashboard</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7. Predictive Analysis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1. Exploratory analysis results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2. Interactive Analytics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3. Predictive analysis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343890"/>
            <a:ext cx="10499275" cy="49754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b="0" i="0" dirty="0">
                <a:solidFill>
                  <a:schemeClr val="tx1"/>
                </a:solidFill>
                <a:effectLst/>
                <a:latin typeface="Abadi" panose="020B0604020104020204" pitchFamily="34" charset="0"/>
              </a:rPr>
              <a:t>SpaceX promotes Falcon 9 rocket launches on its website at a price of $62 million, significantly undercutting other providers whose costs can exceed $165 million per launch. The primary source of these savings is SpaceX's ability to recycle the first stage, making it crucial to predict first-stage landings to estimate launch costs and provide valuable data for potential competitors bidding against SpaceX. The project's main objective is to develop a machine learning pipeline for predicting the successful landing of the first stage.</a:t>
            </a:r>
          </a:p>
          <a:p>
            <a:pPr marL="0" indent="0">
              <a:spcBef>
                <a:spcPts val="1400"/>
              </a:spcBef>
              <a:buNone/>
            </a:pPr>
            <a:r>
              <a:rPr lang="en-US" sz="2200" b="1" dirty="0">
                <a:solidFill>
                  <a:schemeClr val="tx1"/>
                </a:solidFill>
                <a:latin typeface="Abadi" panose="020B0604020104020204" pitchFamily="34" charset="0"/>
              </a:rPr>
              <a:t>Problems you want to find answers</a:t>
            </a:r>
          </a:p>
          <a:p>
            <a:pPr algn="l">
              <a:buFont typeface="+mj-lt"/>
              <a:buAutoNum type="arabicPeriod"/>
            </a:pPr>
            <a:r>
              <a:rPr lang="en-US" sz="2200" b="0" i="0" dirty="0">
                <a:solidFill>
                  <a:schemeClr val="tx1"/>
                </a:solidFill>
                <a:effectLst/>
                <a:latin typeface="Abadi" panose="020B0604020104020204" pitchFamily="34" charset="0"/>
              </a:rPr>
              <a:t> What are the key factors influencing the successful landing of a rocket?</a:t>
            </a:r>
          </a:p>
          <a:p>
            <a:pPr algn="l">
              <a:buFont typeface="+mj-lt"/>
              <a:buAutoNum type="arabicPeriod"/>
            </a:pPr>
            <a:r>
              <a:rPr lang="en-US" sz="2200" b="0" i="0" dirty="0">
                <a:solidFill>
                  <a:schemeClr val="tx1"/>
                </a:solidFill>
                <a:effectLst/>
                <a:latin typeface="Abadi" panose="020B0604020104020204" pitchFamily="34" charset="0"/>
              </a:rPr>
              <a:t> How do different features interact to affect the success rate of a landing?</a:t>
            </a:r>
          </a:p>
          <a:p>
            <a:pPr algn="l">
              <a:buFont typeface="+mj-lt"/>
              <a:buAutoNum type="arabicPeriod"/>
            </a:pPr>
            <a:r>
              <a:rPr lang="en-US" sz="2200" b="0" i="0" dirty="0">
                <a:solidFill>
                  <a:schemeClr val="tx1"/>
                </a:solidFill>
                <a:effectLst/>
                <a:latin typeface="Abadi" panose="020B0604020104020204" pitchFamily="34" charset="0"/>
              </a:rPr>
              <a:t> What operational conditions must be met to guarantee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530972" y="1468583"/>
            <a:ext cx="4754640" cy="4294908"/>
          </a:xfrm>
          <a:prstGeom prst="rect">
            <a:avLst/>
          </a:prstGeom>
        </p:spPr>
        <p:txBody>
          <a:bodyPr vert="horz" lIns="91440" tIns="45720" rIns="91440" bIns="45720" rtlCol="0" anchor="t">
            <a:normAutofit/>
          </a:bodyPr>
          <a:lstStyle/>
          <a:p>
            <a:pPr marL="0" indent="0" algn="l">
              <a:buNone/>
            </a:pPr>
            <a:r>
              <a:rPr lang="en-US" b="0" i="0" dirty="0">
                <a:effectLst/>
                <a:latin typeface="Abadi" panose="020B0604020104020204" pitchFamily="34" charset="0"/>
              </a:rPr>
              <a:t>The decision tree classifier boasts the highest accuracy among the models.</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6996AE1F-D418-003B-E1C5-426704F7D8C3}"/>
              </a:ext>
            </a:extLst>
          </p:cNvPr>
          <p:cNvPicPr>
            <a:picLocks noChangeAspect="1"/>
          </p:cNvPicPr>
          <p:nvPr/>
        </p:nvPicPr>
        <p:blipFill>
          <a:blip r:embed="rId3"/>
          <a:stretch>
            <a:fillRect/>
          </a:stretch>
        </p:blipFill>
        <p:spPr>
          <a:xfrm>
            <a:off x="770011" y="1363689"/>
            <a:ext cx="5760960" cy="4399802"/>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pic>
        <p:nvPicPr>
          <p:cNvPr id="2" name="Picture 1">
            <a:extLst>
              <a:ext uri="{FF2B5EF4-FFF2-40B4-BE49-F238E27FC236}">
                <a16:creationId xmlns:a16="http://schemas.microsoft.com/office/drawing/2014/main" id="{78FB7B21-AC20-DE2C-DEBA-C14BC2AD7911}"/>
              </a:ext>
            </a:extLst>
          </p:cNvPr>
          <p:cNvPicPr>
            <a:picLocks noChangeAspect="1"/>
          </p:cNvPicPr>
          <p:nvPr/>
        </p:nvPicPr>
        <p:blipFill>
          <a:blip r:embed="rId3"/>
          <a:stretch>
            <a:fillRect/>
          </a:stretch>
        </p:blipFill>
        <p:spPr>
          <a:xfrm>
            <a:off x="5588923" y="1303676"/>
            <a:ext cx="5342890" cy="4250647"/>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1257300"/>
            <a:ext cx="4818913" cy="4297023"/>
          </a:xfrm>
          <a:prstGeom prst="rect">
            <a:avLst/>
          </a:prstGeom>
        </p:spPr>
        <p:txBody>
          <a:bodyPr>
            <a:normAutofit/>
          </a:bodyPr>
          <a:lstStyle/>
          <a:p>
            <a:pPr marL="0" indent="0">
              <a:lnSpc>
                <a:spcPct val="100000"/>
              </a:lnSpc>
              <a:spcBef>
                <a:spcPts val="1400"/>
              </a:spcBef>
              <a:buNone/>
            </a:pPr>
            <a:r>
              <a:rPr lang="en-US" sz="2400" b="0" i="0" dirty="0">
                <a:effectLst/>
                <a:latin typeface="Abadi" panose="020B0604020104020204" pitchFamily="34" charset="0"/>
              </a:rPr>
              <a:t>The confusion matrix associated with the decision tree classifier clearly demonstrates the model's ability to differentiate between distinct classes. The primary challenge arises from the occurrence of false positives, where unsuccessful landings are incorrectly classified as successful landings by the classifier.</a:t>
            </a:r>
            <a:endParaRPr lang="en-US" sz="2400" dirty="0">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687961"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Based on the data analysis, we can conclude that: </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is the best machine learning algorithm for this data</a:t>
            </a:r>
          </a:p>
          <a:p>
            <a:pPr>
              <a:lnSpc>
                <a:spcPct val="100000"/>
              </a:lnSpc>
              <a:spcBef>
                <a:spcPts val="1400"/>
              </a:spcBef>
            </a:pPr>
            <a:r>
              <a:rPr lang="en-US" sz="2200" dirty="0">
                <a:solidFill>
                  <a:schemeClr val="accent3">
                    <a:lumMod val="25000"/>
                  </a:schemeClr>
                </a:solidFill>
                <a:latin typeface="Abadi" panose="020B0604020104020204" pitchFamily="34" charset="0"/>
              </a:rPr>
              <a:t>Launch success rate stated to increase in 2013 to 2020</a:t>
            </a:r>
          </a:p>
          <a:p>
            <a:pPr>
              <a:lnSpc>
                <a:spcPct val="100000"/>
              </a:lnSpc>
              <a:spcBef>
                <a:spcPts val="1400"/>
              </a:spcBef>
            </a:pPr>
            <a:r>
              <a:rPr lang="en-US" sz="2200" dirty="0">
                <a:solidFill>
                  <a:schemeClr val="accent3">
                    <a:lumMod val="25000"/>
                  </a:schemeClr>
                </a:solidFill>
                <a:latin typeface="Abadi" panose="020B0604020104020204" pitchFamily="34" charset="0"/>
              </a:rPr>
              <a:t>Orbits ES-L1, GEO, HEO, SSO, VLEO had the most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highest success rate of the launches from all the sites</a:t>
            </a:r>
          </a:p>
          <a:p>
            <a:pPr>
              <a:lnSpc>
                <a:spcPct val="100000"/>
              </a:lnSpc>
              <a:spcBef>
                <a:spcPts val="1400"/>
              </a:spcBef>
            </a:pPr>
            <a:r>
              <a:rPr lang="en-US" sz="2200" dirty="0">
                <a:solidFill>
                  <a:schemeClr val="accent3">
                    <a:lumMod val="25000"/>
                  </a:schemeClr>
                </a:solidFill>
                <a:latin typeface="Abadi" panose="020B0604020104020204" pitchFamily="34" charset="0"/>
              </a:rPr>
              <a:t>Launches with a smaller payload mass provided better results than launches with larger payload mass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 and dropping unnecessary data</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Building, tuning, and evaluation of classification models to ensure the best results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lgn="l">
              <a:buNone/>
            </a:pPr>
            <a:r>
              <a:rPr lang="en-US" sz="2200" b="0" i="0" dirty="0">
                <a:effectLst/>
                <a:latin typeface="Abadi" panose="020B0604020104020204" pitchFamily="34" charset="0"/>
              </a:rPr>
              <a:t>The data collection process comprised a dual approach, incorporating API requests from SpaceX's REST API and web scraping to extract data from a table within SpaceX's Wikipedia entry. This combined methodology was essential to gather comprehensive information about the launches, enabling a more in-depth analysis.</a:t>
            </a:r>
            <a:br>
              <a:rPr lang="en-US" sz="2200" b="0" i="0" dirty="0">
                <a:effectLst/>
                <a:latin typeface="Abadi" panose="020B0604020104020204" pitchFamily="34" charset="0"/>
              </a:rPr>
            </a:br>
            <a:br>
              <a:rPr lang="en-US" sz="2200" b="0" i="0" dirty="0">
                <a:effectLst/>
                <a:latin typeface="Abadi" panose="020B0604020104020204" pitchFamily="34" charset="0"/>
              </a:rPr>
            </a:br>
            <a:r>
              <a:rPr lang="en-US" sz="2200" dirty="0">
                <a:latin typeface="Abadi" panose="020B0604020104020204" pitchFamily="34" charset="0"/>
              </a:rPr>
              <a:t>The data was </a:t>
            </a:r>
            <a:r>
              <a:rPr lang="en-US" sz="2200" b="0" i="0" dirty="0">
                <a:effectLst/>
                <a:latin typeface="Abadi" panose="020B0604020104020204" pitchFamily="34" charset="0"/>
              </a:rPr>
              <a:t>retrieved via SpaceX REST API which included </a:t>
            </a:r>
            <a:r>
              <a:rPr lang="en-US" sz="2200" b="0" i="0" dirty="0" err="1">
                <a:effectLst/>
                <a:latin typeface="Abadi" panose="020B0604020104020204" pitchFamily="34" charset="0"/>
              </a:rPr>
              <a:t>FlightNumber</a:t>
            </a:r>
            <a:r>
              <a:rPr lang="en-US" sz="2200" b="0" i="0" dirty="0">
                <a:effectLst/>
                <a:latin typeface="Abadi" panose="020B0604020104020204" pitchFamily="34" charset="0"/>
              </a:rPr>
              <a:t>, Date, </a:t>
            </a:r>
            <a:r>
              <a:rPr lang="en-US" sz="2200" b="0" i="0" dirty="0" err="1">
                <a:effectLst/>
                <a:latin typeface="Abadi" panose="020B0604020104020204" pitchFamily="34" charset="0"/>
              </a:rPr>
              <a:t>BoosterVersion</a:t>
            </a:r>
            <a:r>
              <a:rPr lang="en-US" sz="2200" b="0" i="0" dirty="0">
                <a:effectLst/>
                <a:latin typeface="Abadi" panose="020B0604020104020204" pitchFamily="34" charset="0"/>
              </a:rPr>
              <a:t>, </a:t>
            </a:r>
            <a:r>
              <a:rPr lang="en-US" sz="2200" b="0" i="0" dirty="0" err="1">
                <a:effectLst/>
                <a:latin typeface="Abadi" panose="020B0604020104020204" pitchFamily="34" charset="0"/>
              </a:rPr>
              <a:t>PayloadMass</a:t>
            </a:r>
            <a:r>
              <a:rPr lang="en-US" sz="2200" b="0" i="0" dirty="0">
                <a:effectLst/>
                <a:latin typeface="Abadi" panose="020B0604020104020204" pitchFamily="34" charset="0"/>
              </a:rPr>
              <a:t>, Orbit, </a:t>
            </a:r>
            <a:r>
              <a:rPr lang="en-US" sz="2200" b="0" i="0" dirty="0" err="1">
                <a:effectLst/>
                <a:latin typeface="Abadi" panose="020B0604020104020204" pitchFamily="34" charset="0"/>
              </a:rPr>
              <a:t>LaunchSite</a:t>
            </a:r>
            <a:r>
              <a:rPr lang="en-US" sz="2200" b="0" i="0" dirty="0">
                <a:effectLst/>
                <a:latin typeface="Abadi" panose="020B0604020104020204" pitchFamily="34" charset="0"/>
              </a:rPr>
              <a:t>, Outcome, Flights, </a:t>
            </a:r>
            <a:r>
              <a:rPr lang="en-US" sz="2200" b="0" i="0" dirty="0" err="1">
                <a:effectLst/>
                <a:latin typeface="Abadi" panose="020B0604020104020204" pitchFamily="34" charset="0"/>
              </a:rPr>
              <a:t>GridFins</a:t>
            </a:r>
            <a:r>
              <a:rPr lang="en-US" sz="2200" b="0" i="0" dirty="0">
                <a:effectLst/>
                <a:latin typeface="Abadi" panose="020B0604020104020204" pitchFamily="34" charset="0"/>
              </a:rPr>
              <a:t>, Reused, Legs, </a:t>
            </a:r>
            <a:r>
              <a:rPr lang="en-US" sz="2200" b="0" i="0" dirty="0" err="1">
                <a:effectLst/>
                <a:latin typeface="Abadi" panose="020B0604020104020204" pitchFamily="34" charset="0"/>
              </a:rPr>
              <a:t>LandingPad</a:t>
            </a:r>
            <a:r>
              <a:rPr lang="en-US" sz="2200" b="0" i="0" dirty="0">
                <a:effectLst/>
                <a:latin typeface="Abadi" panose="020B0604020104020204" pitchFamily="34" charset="0"/>
              </a:rPr>
              <a:t>, Block, </a:t>
            </a:r>
            <a:r>
              <a:rPr lang="en-US" sz="2200" b="0" i="0" dirty="0" err="1">
                <a:effectLst/>
                <a:latin typeface="Abadi" panose="020B0604020104020204" pitchFamily="34" charset="0"/>
              </a:rPr>
              <a:t>ReusedCount</a:t>
            </a:r>
            <a:r>
              <a:rPr lang="en-US" sz="2200" b="0" i="0" dirty="0">
                <a:effectLst/>
                <a:latin typeface="Abadi" panose="020B0604020104020204" pitchFamily="34" charset="0"/>
              </a:rPr>
              <a:t>, Serial, Longitude, and Latitude.</a:t>
            </a:r>
          </a:p>
          <a:p>
            <a:pPr marL="0" indent="0" algn="l">
              <a:buNone/>
            </a:pPr>
            <a:r>
              <a:rPr lang="en-US" sz="2200" dirty="0">
                <a:latin typeface="Abadi" panose="020B0604020104020204" pitchFamily="34" charset="0"/>
              </a:rPr>
              <a:t>The data was </a:t>
            </a:r>
            <a:r>
              <a:rPr lang="en-US" sz="2200" b="0" i="0" dirty="0">
                <a:effectLst/>
                <a:latin typeface="Abadi" panose="020B0604020104020204" pitchFamily="34" charset="0"/>
              </a:rPr>
              <a:t>collected through Wikipedia web scraping which encompassed Flight No., Launch site, Payload, </a:t>
            </a:r>
            <a:r>
              <a:rPr lang="en-US" sz="2200" b="0" i="0" dirty="0" err="1">
                <a:effectLst/>
                <a:latin typeface="Abadi" panose="020B0604020104020204" pitchFamily="34" charset="0"/>
              </a:rPr>
              <a:t>PayloadMass</a:t>
            </a:r>
            <a:r>
              <a:rPr lang="en-US" sz="2200" b="0" i="0" dirty="0">
                <a:effectLst/>
                <a:latin typeface="Abadi" panose="020B0604020104020204" pitchFamily="34" charset="0"/>
              </a:rPr>
              <a:t>, Orbit, Customer, Launch outcome, Version Booster, Booster landing, Date, and Time.</a:t>
            </a:r>
          </a:p>
          <a:p>
            <a:pPr marL="0" indent="0" algn="l">
              <a:buNone/>
            </a:pPr>
            <a:endParaRPr lang="en-US" sz="2200" dirty="0">
              <a:solidFill>
                <a:srgbClr val="374151"/>
              </a:solidFill>
              <a:latin typeface="Abadi" panose="020B0604020104020204" pitchFamily="34" charset="0"/>
            </a:endParaRPr>
          </a:p>
          <a:p>
            <a:pPr algn="l">
              <a:buFont typeface="+mj-lt"/>
              <a:buAutoNum type="arabicPeriod"/>
            </a:pPr>
            <a:endParaRPr lang="en-US" sz="2200" b="0" i="0" dirty="0">
              <a:effectLst/>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625</TotalTime>
  <Words>2346</Words>
  <Application>Microsoft Macintosh PowerPoint</Application>
  <PresentationFormat>Widescreen</PresentationFormat>
  <Paragraphs>283</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IBM Plex Mono Text</vt:lpstr>
      <vt:lpstr>Abadi</vt:lpstr>
      <vt:lpstr>Arial</vt:lpstr>
      <vt:lpstr>Calibri</vt:lpstr>
      <vt:lpstr>Calibri Light</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Nakui Creary</cp:lastModifiedBy>
  <cp:revision>225</cp:revision>
  <dcterms:created xsi:type="dcterms:W3CDTF">2021-04-29T18:58:34Z</dcterms:created>
  <dcterms:modified xsi:type="dcterms:W3CDTF">2023-10-25T03:39:05Z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